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2"/>
  </p:notesMasterIdLst>
  <p:handoutMasterIdLst>
    <p:handoutMasterId r:id="rId23"/>
  </p:handoutMasterIdLst>
  <p:sldIdLst>
    <p:sldId id="256" r:id="rId2"/>
    <p:sldId id="316" r:id="rId3"/>
    <p:sldId id="313" r:id="rId4"/>
    <p:sldId id="315" r:id="rId5"/>
    <p:sldId id="317" r:id="rId6"/>
    <p:sldId id="304" r:id="rId7"/>
    <p:sldId id="305" r:id="rId8"/>
    <p:sldId id="319" r:id="rId9"/>
    <p:sldId id="318" r:id="rId10"/>
    <p:sldId id="321" r:id="rId11"/>
    <p:sldId id="323" r:id="rId12"/>
    <p:sldId id="322" r:id="rId13"/>
    <p:sldId id="320" r:id="rId14"/>
    <p:sldId id="294" r:id="rId15"/>
    <p:sldId id="312" r:id="rId16"/>
    <p:sldId id="324" r:id="rId17"/>
    <p:sldId id="281" r:id="rId18"/>
    <p:sldId id="289" r:id="rId19"/>
    <p:sldId id="325" r:id="rId20"/>
    <p:sldId id="314" r:id="rId21"/>
  </p:sldIdLst>
  <p:sldSz cx="6858000" cy="9144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C0000"/>
    <a:srgbClr val="FF0066"/>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42" autoAdjust="0"/>
    <p:restoredTop sz="82537" autoAdjust="0"/>
  </p:normalViewPr>
  <p:slideViewPr>
    <p:cSldViewPr showGuides="1">
      <p:cViewPr varScale="1">
        <p:scale>
          <a:sx n="47" d="100"/>
          <a:sy n="47" d="100"/>
        </p:scale>
        <p:origin x="2006" y="62"/>
      </p:cViewPr>
      <p:guideLst>
        <p:guide orient="horz" pos="2880"/>
        <p:guide pos="216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58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1658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1658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16589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820D82F-5A95-49AA-A52F-C5939A44E679}"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ahoma" pitchFamily="34" charset="0"/>
                <a:cs typeface="Arial" charset="0"/>
              </a:defRPr>
            </a:lvl1pPr>
          </a:lstStyle>
          <a:p>
            <a:pPr>
              <a:defRPr/>
            </a:pPr>
            <a:endParaRPr lang="en-US"/>
          </a:p>
        </p:txBody>
      </p:sp>
      <p:sp>
        <p:nvSpPr>
          <p:cNvPr id="675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ahoma" pitchFamily="34" charset="0"/>
                <a:cs typeface="Arial" charset="0"/>
              </a:defRPr>
            </a:lvl1pPr>
          </a:lstStyle>
          <a:p>
            <a:pPr>
              <a:defRPr/>
            </a:pPr>
            <a:endParaRPr lang="en-US"/>
          </a:p>
        </p:txBody>
      </p:sp>
      <p:sp>
        <p:nvSpPr>
          <p:cNvPr id="22532" name="Rectangle 4"/>
          <p:cNvSpPr>
            <a:spLocks noChangeArrowheads="1" noTextEdit="1"/>
          </p:cNvSpPr>
          <p:nvPr>
            <p:ph type="sldImg" idx="2"/>
          </p:nvPr>
        </p:nvSpPr>
        <p:spPr bwMode="auto">
          <a:xfrm>
            <a:off x="2143125" y="685800"/>
            <a:ext cx="257175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ahoma" pitchFamily="34" charset="0"/>
                <a:cs typeface="Arial" charset="0"/>
              </a:defRPr>
            </a:lvl1pPr>
          </a:lstStyle>
          <a:p>
            <a:pPr>
              <a:defRPr/>
            </a:pPr>
            <a:endParaRPr lang="en-US"/>
          </a:p>
        </p:txBody>
      </p:sp>
      <p:sp>
        <p:nvSpPr>
          <p:cNvPr id="675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ahoma" panose="020B0604030504040204" pitchFamily="34" charset="0"/>
              </a:defRPr>
            </a:lvl1pPr>
          </a:lstStyle>
          <a:p>
            <a:fld id="{DD4D342A-D64C-4F63-A62F-FF3998C8783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BABB60F-2A1C-4E2E-B954-16960E281EDC}" type="slidenum">
              <a:rPr lang="en-US" altLang="en-US">
                <a:latin typeface="Tahoma" panose="020B0604030504040204" pitchFamily="34" charset="0"/>
              </a:rPr>
              <a:pPr/>
              <a:t>1</a:t>
            </a:fld>
            <a:endParaRPr lang="en-US" altLang="en-US">
              <a:latin typeface="Tahoma" panose="020B0604030504040204" pitchFamily="34" charset="0"/>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CC0BB84-C5F9-49EE-BA11-E839E2FF3309}" type="slidenum">
              <a:rPr lang="en-US" altLang="en-US">
                <a:latin typeface="Tahoma" panose="020B0604030504040204" pitchFamily="34" charset="0"/>
              </a:rPr>
              <a:pPr/>
              <a:t>10</a:t>
            </a:fld>
            <a:endParaRPr lang="en-US" altLang="en-US">
              <a:latin typeface="Tahoma" panose="020B060403050404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41013FB-F741-4B1B-856F-AEC673942C10}" type="slidenum">
              <a:rPr lang="en-US" altLang="en-US">
                <a:latin typeface="Tahoma" panose="020B0604030504040204" pitchFamily="34" charset="0"/>
              </a:rPr>
              <a:pPr/>
              <a:t>11</a:t>
            </a:fld>
            <a:endParaRPr lang="en-US" altLang="en-US">
              <a:latin typeface="Tahoma" panose="020B060403050404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892D6C-555A-4FEF-BFA2-B281CAC00B39}" type="slidenum">
              <a:rPr lang="en-US" altLang="en-US">
                <a:latin typeface="Tahoma" panose="020B0604030504040204" pitchFamily="34" charset="0"/>
              </a:rPr>
              <a:pPr/>
              <a:t>12</a:t>
            </a:fld>
            <a:endParaRPr lang="en-US" altLang="en-US">
              <a:latin typeface="Tahoma" panose="020B060403050404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AE2BE10-DFA1-4AB9-99E8-77C89388C693}" type="slidenum">
              <a:rPr lang="en-US" altLang="en-US">
                <a:latin typeface="Tahoma" panose="020B0604030504040204" pitchFamily="34" charset="0"/>
              </a:rPr>
              <a:pPr/>
              <a:t>13</a:t>
            </a:fld>
            <a:endParaRPr lang="en-US" altLang="en-US">
              <a:latin typeface="Tahoma" panose="020B060403050404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5F61FC3-A46E-46E0-AF8D-04A2B27107F2}" type="slidenum">
              <a:rPr lang="en-US" altLang="en-US">
                <a:latin typeface="Tahoma" panose="020B0604030504040204" pitchFamily="34" charset="0"/>
              </a:rPr>
              <a:pPr/>
              <a:t>14</a:t>
            </a:fld>
            <a:endParaRPr lang="en-US" altLang="en-US">
              <a:latin typeface="Tahoma" panose="020B0604030504040204" pitchFamily="34" charset="0"/>
            </a:endParaRPr>
          </a:p>
        </p:txBody>
      </p:sp>
      <p:sp>
        <p:nvSpPr>
          <p:cNvPr id="36867" name="Rectangle 2"/>
          <p:cNvSpPr>
            <a:spLocks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D203966-BADB-4497-B697-E520F6F55EBD}" type="slidenum">
              <a:rPr lang="en-US" altLang="en-US">
                <a:latin typeface="Tahoma" panose="020B0604030504040204" pitchFamily="34" charset="0"/>
              </a:rPr>
              <a:pPr/>
              <a:t>15</a:t>
            </a:fld>
            <a:endParaRPr lang="en-US" altLang="en-US">
              <a:latin typeface="Tahoma" panose="020B0604030504040204" pitchFamily="34" charset="0"/>
            </a:endParaRPr>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BEA0F8C-FC57-47F2-B905-050B506F1311}" type="slidenum">
              <a:rPr lang="en-US" altLang="en-US">
                <a:latin typeface="Tahoma" panose="020B0604030504040204" pitchFamily="34" charset="0"/>
              </a:rPr>
              <a:pPr/>
              <a:t>16</a:t>
            </a:fld>
            <a:endParaRPr lang="en-US" altLang="en-US">
              <a:latin typeface="Tahoma" panose="020B060403050404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91FBAB-801C-483C-9CE7-DF5C96B2F3A9}" type="slidenum">
              <a:rPr lang="en-US" altLang="en-US">
                <a:latin typeface="Tahoma" panose="020B0604030504040204" pitchFamily="34" charset="0"/>
              </a:rPr>
              <a:pPr/>
              <a:t>17</a:t>
            </a:fld>
            <a:endParaRPr lang="en-US" altLang="en-US">
              <a:latin typeface="Tahoma" panose="020B0604030504040204" pitchFamily="34" charset="0"/>
            </a:endParaRPr>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r>
              <a:rPr lang="en-US" altLang="en-US">
                <a:latin typeface="Arial" panose="020B0604020202020204" pitchFamily="34" charset="0"/>
                <a:cs typeface="Arial" panose="020B0604020202020204" pitchFamily="34" charset="0"/>
              </a:rPr>
              <a:t>APA, 6</a:t>
            </a:r>
            <a:r>
              <a:rPr lang="en-US" altLang="en-US" baseline="30000">
                <a:latin typeface="Arial" panose="020B0604020202020204" pitchFamily="34" charset="0"/>
                <a:cs typeface="Arial" panose="020B0604020202020204" pitchFamily="34" charset="0"/>
              </a:rPr>
              <a:t>th</a:t>
            </a:r>
            <a:r>
              <a:rPr lang="en-US" altLang="en-US">
                <a:latin typeface="Arial" panose="020B0604020202020204" pitchFamily="34" charset="0"/>
                <a:cs typeface="Arial" panose="020B0604020202020204" pitchFamily="34" charset="0"/>
              </a:rPr>
              <a:t> edition, rules state:</a:t>
            </a:r>
          </a:p>
          <a:p>
            <a:pPr marL="228600" indent="-228600" eaLnBrk="1" hangingPunct="1">
              <a:buFontTx/>
              <a:buAutoNum type="arabicPeriod"/>
            </a:pPr>
            <a:r>
              <a:rPr lang="en-US" altLang="en-US">
                <a:latin typeface="Arial" panose="020B0604020202020204" pitchFamily="34" charset="0"/>
                <a:cs typeface="Arial" panose="020B0604020202020204" pitchFamily="34" charset="0"/>
              </a:rPr>
              <a:t>Place the </a:t>
            </a:r>
            <a:r>
              <a:rPr lang="en-US" altLang="en-US" b="1">
                <a:solidFill>
                  <a:srgbClr val="800000"/>
                </a:solidFill>
                <a:latin typeface="Arial" panose="020B0604020202020204" pitchFamily="34" charset="0"/>
                <a:cs typeface="Arial" panose="020B0604020202020204" pitchFamily="34" charset="0"/>
              </a:rPr>
              <a:t>title in the author position.</a:t>
            </a:r>
          </a:p>
          <a:p>
            <a:pPr marL="228600" indent="-228600" eaLnBrk="1" hangingPunct="1">
              <a:buFontTx/>
              <a:buAutoNum type="arabicPeriod"/>
            </a:pPr>
            <a:r>
              <a:rPr lang="en-US" altLang="en-US">
                <a:latin typeface="Arial" panose="020B0604020202020204" pitchFamily="34" charset="0"/>
                <a:cs typeface="Arial" panose="020B0604020202020204" pitchFamily="34" charset="0"/>
              </a:rPr>
              <a:t>Alphabetize books with no author or editor by the </a:t>
            </a:r>
            <a:r>
              <a:rPr lang="en-US" altLang="en-US" b="1">
                <a:latin typeface="Arial" panose="020B0604020202020204" pitchFamily="34" charset="0"/>
                <a:cs typeface="Arial" panose="020B0604020202020204" pitchFamily="34" charset="0"/>
              </a:rPr>
              <a:t>first significant word in the title</a:t>
            </a:r>
            <a:r>
              <a:rPr lang="en-US" altLang="en-US">
                <a:latin typeface="Arial" panose="020B0604020202020204" pitchFamily="34" charset="0"/>
                <a:cs typeface="Arial" panose="020B0604020202020204" pitchFamily="34" charset="0"/>
              </a:rPr>
              <a:t> (Merriam in this case).</a:t>
            </a:r>
          </a:p>
          <a:p>
            <a:pPr marL="228600" indent="-228600" eaLnBrk="1" hangingPunct="1">
              <a:buFontTx/>
              <a:buAutoNum type="arabicPeriod"/>
            </a:pPr>
            <a:r>
              <a:rPr lang="en-US" altLang="en-US">
                <a:latin typeface="Arial" panose="020B0604020202020204" pitchFamily="34" charset="0"/>
                <a:cs typeface="Arial" panose="020B0604020202020204" pitchFamily="34" charset="0"/>
              </a:rPr>
              <a:t>In text, use a few words of the title, or the whole title if it is short, in place of an author name in the citation:  (Merriam-Webster’s Collegiate Dictionary, 2005). </a:t>
            </a:r>
          </a:p>
          <a:p>
            <a:pPr marL="228600" indent="-228600" eaLnBrk="1" hangingPunct="1">
              <a:buFontTx/>
              <a:buAutoNum type="arabicPeriod"/>
            </a:pPr>
            <a:r>
              <a:rPr lang="en-US" altLang="en-US">
                <a:latin typeface="Arial" panose="020B0604020202020204" pitchFamily="34" charset="0"/>
                <a:cs typeface="Arial" panose="020B0604020202020204" pitchFamily="34" charset="0"/>
              </a:rPr>
              <a:t>See page 198-224 of APA, 6</a:t>
            </a:r>
            <a:r>
              <a:rPr lang="en-US" altLang="en-US" baseline="30000">
                <a:latin typeface="Arial" panose="020B0604020202020204" pitchFamily="34" charset="0"/>
                <a:cs typeface="Arial" panose="020B0604020202020204" pitchFamily="34" charset="0"/>
              </a:rPr>
              <a:t>th</a:t>
            </a:r>
            <a:r>
              <a:rPr lang="en-US" altLang="en-US">
                <a:latin typeface="Arial" panose="020B0604020202020204" pitchFamily="34" charset="0"/>
                <a:cs typeface="Arial" panose="020B0604020202020204" pitchFamily="34" charset="0"/>
              </a:rPr>
              <a:t> edition for more specifics on how to arrange reference listing.</a:t>
            </a:r>
          </a:p>
          <a:p>
            <a:pPr marL="228600" indent="-228600" eaLnBrk="1" hangingPunct="1"/>
            <a:r>
              <a:rPr lang="en-US" altLang="en-US">
                <a:latin typeface="Arial" panose="020B0604020202020204" pitchFamily="34" charset="0"/>
                <a:cs typeface="Arial" panose="020B0604020202020204" pitchFamily="34" charset="0"/>
              </a:rPr>
              <a:t>5.  Works with no author:  if, and only if, the work is signed “Anonymous,” the entry begins with the word Anonymous spelled out and the entry is alphabetized as if anonymous were a true name.  If there is no author (like a web page for example), the title moves to the author position, and the entry is alphabetized by the first significant word of the title (APA, 6</a:t>
            </a:r>
            <a:r>
              <a:rPr lang="en-US" altLang="en-US" baseline="30000">
                <a:latin typeface="Arial" panose="020B0604020202020204" pitchFamily="34" charset="0"/>
                <a:cs typeface="Arial" panose="020B0604020202020204" pitchFamily="34" charset="0"/>
              </a:rPr>
              <a:t>th</a:t>
            </a:r>
            <a:r>
              <a:rPr lang="en-US" altLang="en-US">
                <a:latin typeface="Arial" panose="020B0604020202020204" pitchFamily="34" charset="0"/>
                <a:cs typeface="Arial" panose="020B0604020202020204" pitchFamily="34" charset="0"/>
              </a:rPr>
              <a:t> edition, page. 198-224).</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6E1341-C9F6-4072-982F-22AE2B004E7F}" type="slidenum">
              <a:rPr lang="en-US" altLang="en-US">
                <a:latin typeface="Tahoma" panose="020B0604030504040204" pitchFamily="34" charset="0"/>
              </a:rPr>
              <a:pPr/>
              <a:t>18</a:t>
            </a:fld>
            <a:endParaRPr lang="en-US" altLang="en-US">
              <a:latin typeface="Tahoma" panose="020B0604030504040204" pitchFamily="34" charset="0"/>
            </a:endParaRPr>
          </a:p>
        </p:txBody>
      </p:sp>
      <p:sp>
        <p:nvSpPr>
          <p:cNvPr id="40963" name="Rectangle 2050"/>
          <p:cNvSpPr>
            <a:spLocks noChangeArrowheads="1" noTextEdit="1"/>
          </p:cNvSpPr>
          <p:nvPr>
            <p:ph type="sldImg"/>
          </p:nvPr>
        </p:nvSpPr>
        <p:spPr>
          <a:ln/>
        </p:spPr>
      </p:sp>
      <p:sp>
        <p:nvSpPr>
          <p:cNvPr id="40964" name="Rectangle 2051"/>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“n.d." for no date</a:t>
            </a:r>
          </a:p>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1591FB3-1A0B-4B7D-8056-B358E8FE27F6}" type="slidenum">
              <a:rPr lang="en-US" altLang="en-US">
                <a:latin typeface="Tahoma" panose="020B0604030504040204" pitchFamily="34" charset="0"/>
              </a:rPr>
              <a:pPr/>
              <a:t>19</a:t>
            </a:fld>
            <a:endParaRPr lang="en-US" altLang="en-US">
              <a:latin typeface="Tahoma" panose="020B060403050404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8C8B54-F6A4-4922-9476-A9CAC4E3505A}" type="slidenum">
              <a:rPr lang="en-US" altLang="en-US">
                <a:latin typeface="Tahoma" panose="020B0604030504040204" pitchFamily="34" charset="0"/>
              </a:rPr>
              <a:pPr/>
              <a:t>2</a:t>
            </a:fld>
            <a:endParaRPr lang="en-US" altLang="en-US">
              <a:latin typeface="Tahoma" panose="020B060403050404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430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0DBCAD-2593-4EF7-8047-43DC985F0F71}" type="slidenum">
              <a:rPr lang="en-US" altLang="en-US">
                <a:latin typeface="Tahoma" panose="020B0604030504040204" pitchFamily="34" charset="0"/>
              </a:rPr>
              <a:pPr/>
              <a:t>20</a:t>
            </a:fld>
            <a:endParaRPr lang="en-US" altLang="en-US">
              <a:latin typeface="Tahoma" panose="020B060403050404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B2CC8E1-1297-4601-B589-6603B738F947}" type="slidenum">
              <a:rPr lang="en-US" altLang="en-US">
                <a:latin typeface="Tahoma" panose="020B0604030504040204" pitchFamily="34" charset="0"/>
              </a:rPr>
              <a:pPr/>
              <a:t>3</a:t>
            </a:fld>
            <a:endParaRPr lang="en-US" altLang="en-US">
              <a:latin typeface="Tahoma" panose="020B060403050404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33A4400-ED1F-4278-9802-5680635FC7DA}" type="slidenum">
              <a:rPr lang="en-US" altLang="en-US">
                <a:latin typeface="Tahoma" panose="020B0604030504040204" pitchFamily="34" charset="0"/>
              </a:rPr>
              <a:pPr/>
              <a:t>4</a:t>
            </a:fld>
            <a:endParaRPr lang="en-US" altLang="en-US">
              <a:latin typeface="Tahoma" panose="020B060403050404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5594C2A-AD67-4AF9-82A4-2107339580BB}" type="slidenum">
              <a:rPr lang="en-US" altLang="en-US">
                <a:latin typeface="Tahoma" panose="020B0604030504040204" pitchFamily="34" charset="0"/>
              </a:rPr>
              <a:pPr/>
              <a:t>5</a:t>
            </a:fld>
            <a:endParaRPr lang="en-US" altLang="en-US">
              <a:latin typeface="Tahoma" panose="020B060403050404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A134BCB-1F6B-4540-9CE0-218C55880A09}" type="slidenum">
              <a:rPr lang="en-US" altLang="en-US">
                <a:latin typeface="Tahoma" panose="020B0604030504040204" pitchFamily="34" charset="0"/>
              </a:rPr>
              <a:pPr/>
              <a:t>6</a:t>
            </a:fld>
            <a:endParaRPr lang="en-US" altLang="en-US">
              <a:latin typeface="Tahoma" panose="020B0604030504040204" pitchFamily="34" charset="0"/>
            </a:endParaRPr>
          </a:p>
        </p:txBody>
      </p:sp>
      <p:sp>
        <p:nvSpPr>
          <p:cNvPr id="28675" name="Rectangle 2"/>
          <p:cNvSpPr>
            <a:spLocks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5AF9AB-F666-4A1D-8115-36C2F8593D8F}" type="slidenum">
              <a:rPr lang="en-US" altLang="en-US">
                <a:latin typeface="Tahoma" panose="020B0604030504040204" pitchFamily="34" charset="0"/>
              </a:rPr>
              <a:pPr/>
              <a:t>7</a:t>
            </a:fld>
            <a:endParaRPr lang="en-US" altLang="en-US">
              <a:latin typeface="Tahoma" panose="020B0604030504040204" pitchFamily="34" charset="0"/>
            </a:endParaRPr>
          </a:p>
        </p:txBody>
      </p:sp>
      <p:sp>
        <p:nvSpPr>
          <p:cNvPr id="29699" name="Rectangle 2"/>
          <p:cNvSpPr>
            <a:spLocks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cs typeface="Arial" panose="020B0604020202020204" pitchFamily="34" charset="0"/>
              </a:rPr>
              <a:t>Simply put, think of headings and treat like an outline.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F1CA58B-3BF0-4045-ADF2-67282B031357}" type="slidenum">
              <a:rPr lang="en-US" altLang="en-US">
                <a:latin typeface="Tahoma" panose="020B0604030504040204" pitchFamily="34" charset="0"/>
              </a:rPr>
              <a:pPr/>
              <a:t>8</a:t>
            </a:fld>
            <a:endParaRPr lang="en-US" altLang="en-US">
              <a:latin typeface="Tahoma" panose="020B060403050404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cs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2401B0E-BB69-44F0-BBB7-2ED1D274E563}" type="slidenum">
              <a:rPr lang="en-US" altLang="en-US">
                <a:latin typeface="Tahoma" panose="020B0604030504040204" pitchFamily="34" charset="0"/>
              </a:rPr>
              <a:pPr/>
              <a:t>9</a:t>
            </a:fld>
            <a:endParaRPr lang="en-US" altLang="en-US">
              <a:latin typeface="Tahoma" panose="020B060403050404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9"/>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5B7B0B3-2881-4201-9485-04FDE481039F}" type="datetime1">
              <a:rPr lang="en-US"/>
              <a:pPr>
                <a:defRPr/>
              </a:pPr>
              <a:t>8/9/2016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1E40438-CA7A-43C0-B84F-A37FE023059D}" type="slidenum">
              <a:rPr lang="en-US" altLang="en-US"/>
              <a:pPr/>
              <a:t>‹#›</a:t>
            </a:fld>
            <a:endParaRPr lang="en-US" altLang="en-US"/>
          </a:p>
        </p:txBody>
      </p:sp>
    </p:spTree>
    <p:extLst>
      <p:ext uri="{BB962C8B-B14F-4D97-AF65-F5344CB8AC3E}">
        <p14:creationId xmlns:p14="http://schemas.microsoft.com/office/powerpoint/2010/main" val="295036751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4FDD05E-4BB5-4E01-9F59-4425662721F1}" type="datetime1">
              <a:rPr lang="en-US"/>
              <a:pPr>
                <a:defRPr/>
              </a:pPr>
              <a:t>8/9/2016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81E564-2852-4C32-8F83-2270E718ABF1}" type="slidenum">
              <a:rPr lang="en-US" altLang="en-US"/>
              <a:pPr/>
              <a:t>‹#›</a:t>
            </a:fld>
            <a:endParaRPr lang="en-US" altLang="en-US"/>
          </a:p>
        </p:txBody>
      </p:sp>
    </p:spTree>
    <p:extLst>
      <p:ext uri="{BB962C8B-B14F-4D97-AF65-F5344CB8AC3E}">
        <p14:creationId xmlns:p14="http://schemas.microsoft.com/office/powerpoint/2010/main" val="3372440475"/>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6"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E2C51B0-B54E-4845-9AE0-F0CF3536768E}" type="datetime1">
              <a:rPr lang="en-US"/>
              <a:pPr>
                <a:defRPr/>
              </a:pPr>
              <a:t>8/9/2016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A6A2EDF-8AD7-479B-A4FD-EA894D4F72B1}" type="slidenum">
              <a:rPr lang="en-US" altLang="en-US"/>
              <a:pPr/>
              <a:t>‹#›</a:t>
            </a:fld>
            <a:endParaRPr lang="en-US" altLang="en-US"/>
          </a:p>
        </p:txBody>
      </p:sp>
    </p:spTree>
    <p:extLst>
      <p:ext uri="{BB962C8B-B14F-4D97-AF65-F5344CB8AC3E}">
        <p14:creationId xmlns:p14="http://schemas.microsoft.com/office/powerpoint/2010/main" val="262965355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3078B4-BF44-41B6-A207-75FF5F611150}" type="datetime1">
              <a:rPr lang="en-US"/>
              <a:pPr>
                <a:defRPr/>
              </a:pPr>
              <a:t>8/9/2016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2BAD820-FAC2-47DA-AF35-D8852E307A0A}" type="slidenum">
              <a:rPr lang="en-US" altLang="en-US"/>
              <a:pPr/>
              <a:t>‹#›</a:t>
            </a:fld>
            <a:endParaRPr lang="en-US" altLang="en-US"/>
          </a:p>
        </p:txBody>
      </p:sp>
    </p:spTree>
    <p:extLst>
      <p:ext uri="{BB962C8B-B14F-4D97-AF65-F5344CB8AC3E}">
        <p14:creationId xmlns:p14="http://schemas.microsoft.com/office/powerpoint/2010/main" val="254186862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CDDF820-915C-4AB6-B4E4-66AB364BB8FA}" type="datetime1">
              <a:rPr lang="en-US"/>
              <a:pPr>
                <a:defRPr/>
              </a:pPr>
              <a:t>8/9/2016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5F70B36-293C-4961-8D5F-AA9B0C65C444}" type="slidenum">
              <a:rPr lang="en-US" altLang="en-US"/>
              <a:pPr/>
              <a:t>‹#›</a:t>
            </a:fld>
            <a:endParaRPr lang="en-US" altLang="en-US"/>
          </a:p>
        </p:txBody>
      </p:sp>
    </p:spTree>
    <p:extLst>
      <p:ext uri="{BB962C8B-B14F-4D97-AF65-F5344CB8AC3E}">
        <p14:creationId xmlns:p14="http://schemas.microsoft.com/office/powerpoint/2010/main" val="355461003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1E0D1E0-0FB6-42D9-9C83-4E7887DCA5CE}" type="datetime1">
              <a:rPr lang="en-US"/>
              <a:pPr>
                <a:defRPr/>
              </a:pPr>
              <a:t>8/9/2016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3C49197-745B-415E-AFA1-64B2ABFCABB6}" type="slidenum">
              <a:rPr lang="en-US" altLang="en-US"/>
              <a:pPr/>
              <a:t>‹#›</a:t>
            </a:fld>
            <a:endParaRPr lang="en-US" altLang="en-US"/>
          </a:p>
        </p:txBody>
      </p:sp>
    </p:spTree>
    <p:extLst>
      <p:ext uri="{BB962C8B-B14F-4D97-AF65-F5344CB8AC3E}">
        <p14:creationId xmlns:p14="http://schemas.microsoft.com/office/powerpoint/2010/main" val="115064237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115C222-68AA-4DC6-89C7-224EF23D07C5}" type="datetime1">
              <a:rPr lang="en-US"/>
              <a:pPr>
                <a:defRPr/>
              </a:pPr>
              <a:t>8/9/2016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9DBC7BD-5DCA-4ADA-A8FF-17D9A5E2C101}" type="slidenum">
              <a:rPr lang="en-US" altLang="en-US"/>
              <a:pPr/>
              <a:t>‹#›</a:t>
            </a:fld>
            <a:endParaRPr lang="en-US" altLang="en-US"/>
          </a:p>
        </p:txBody>
      </p:sp>
    </p:spTree>
    <p:extLst>
      <p:ext uri="{BB962C8B-B14F-4D97-AF65-F5344CB8AC3E}">
        <p14:creationId xmlns:p14="http://schemas.microsoft.com/office/powerpoint/2010/main" val="80444391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9704DA31-2CC5-4C69-B06C-3216F3B17FE8}" type="datetime1">
              <a:rPr lang="en-US"/>
              <a:pPr>
                <a:defRPr/>
              </a:pPr>
              <a:t>8/9/2016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9278107-4E3B-43F5-AA96-BDC33A9533E1}" type="slidenum">
              <a:rPr lang="en-US" altLang="en-US"/>
              <a:pPr/>
              <a:t>‹#›</a:t>
            </a:fld>
            <a:endParaRPr lang="en-US" altLang="en-US"/>
          </a:p>
        </p:txBody>
      </p:sp>
    </p:spTree>
    <p:extLst>
      <p:ext uri="{BB962C8B-B14F-4D97-AF65-F5344CB8AC3E}">
        <p14:creationId xmlns:p14="http://schemas.microsoft.com/office/powerpoint/2010/main" val="303825524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DFF40EA-1177-45F1-9EE5-AD256759044D}" type="datetime1">
              <a:rPr lang="en-US"/>
              <a:pPr>
                <a:defRPr/>
              </a:pPr>
              <a:t>8/9/2016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FDADDDD-FA50-42D0-A158-915F7BAE95AD}" type="slidenum">
              <a:rPr lang="en-US" altLang="en-US"/>
              <a:pPr/>
              <a:t>‹#›</a:t>
            </a:fld>
            <a:endParaRPr lang="en-US" altLang="en-US"/>
          </a:p>
        </p:txBody>
      </p:sp>
    </p:spTree>
    <p:extLst>
      <p:ext uri="{BB962C8B-B14F-4D97-AF65-F5344CB8AC3E}">
        <p14:creationId xmlns:p14="http://schemas.microsoft.com/office/powerpoint/2010/main" val="3065397728"/>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1"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D3BEE4E-1148-4560-8540-B21AA6EE550A}" type="datetime1">
              <a:rPr lang="en-US"/>
              <a:pPr>
                <a:defRPr/>
              </a:pPr>
              <a:t>8/9/2016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D4FEF89-184A-4ECE-A16C-22853EB64AAA}" type="slidenum">
              <a:rPr lang="en-US" altLang="en-US"/>
              <a:pPr/>
              <a:t>‹#›</a:t>
            </a:fld>
            <a:endParaRPr lang="en-US" altLang="en-US"/>
          </a:p>
        </p:txBody>
      </p:sp>
    </p:spTree>
    <p:extLst>
      <p:ext uri="{BB962C8B-B14F-4D97-AF65-F5344CB8AC3E}">
        <p14:creationId xmlns:p14="http://schemas.microsoft.com/office/powerpoint/2010/main" val="38990287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B49F925-A712-4E4B-AE97-3F372C19188A}" type="datetime1">
              <a:rPr lang="en-US"/>
              <a:pPr>
                <a:defRPr/>
              </a:pPr>
              <a:t>8/9/2016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49CE77C-7C04-45C5-B379-2E63A1317AE9}" type="slidenum">
              <a:rPr lang="en-US" altLang="en-US"/>
              <a:pPr/>
              <a:t>‹#›</a:t>
            </a:fld>
            <a:endParaRPr lang="en-US" altLang="en-US"/>
          </a:p>
        </p:txBody>
      </p:sp>
    </p:spTree>
    <p:extLst>
      <p:ext uri="{BB962C8B-B14F-4D97-AF65-F5344CB8AC3E}">
        <p14:creationId xmlns:p14="http://schemas.microsoft.com/office/powerpoint/2010/main" val="365377533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auto">
          <a:xfrm>
            <a:off x="342900" y="366713"/>
            <a:ext cx="61722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 name="Text Placeholder 2"/>
          <p:cNvSpPr>
            <a:spLocks noGrp="1"/>
          </p:cNvSpPr>
          <p:nvPr>
            <p:ph type="body" idx="1"/>
          </p:nvPr>
        </p:nvSpPr>
        <p:spPr bwMode="auto">
          <a:xfrm>
            <a:off x="342900" y="2133600"/>
            <a:ext cx="6172200" cy="603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342900" y="8475663"/>
            <a:ext cx="1600200" cy="48577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F07CFCD6-C408-485F-9178-FD7F78CD57B9}" type="datetime1">
              <a:rPr lang="en-US"/>
              <a:pPr>
                <a:defRPr/>
              </a:pPr>
              <a:t>8/9/2016</a:t>
            </a:fld>
            <a:endParaRPr lang="en-US"/>
          </a:p>
        </p:txBody>
      </p:sp>
      <p:sp>
        <p:nvSpPr>
          <p:cNvPr id="5" name="Footer Placeholder 4"/>
          <p:cNvSpPr>
            <a:spLocks noGrp="1"/>
          </p:cNvSpPr>
          <p:nvPr>
            <p:ph type="ftr" sz="quarter" idx="3"/>
          </p:nvPr>
        </p:nvSpPr>
        <p:spPr>
          <a:xfrm>
            <a:off x="2343150" y="8475663"/>
            <a:ext cx="2171700" cy="48577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4914900" y="8475663"/>
            <a:ext cx="1600200" cy="4857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1C64AF99-9756-406B-A5B7-824582E5891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9" r:id="rId1"/>
    <p:sldLayoutId id="2147483718" r:id="rId2"/>
    <p:sldLayoutId id="2147483717" r:id="rId3"/>
    <p:sldLayoutId id="2147483716" r:id="rId4"/>
    <p:sldLayoutId id="2147483715" r:id="rId5"/>
    <p:sldLayoutId id="2147483714" r:id="rId6"/>
    <p:sldLayoutId id="2147483713" r:id="rId7"/>
    <p:sldLayoutId id="2147483712" r:id="rId8"/>
    <p:sldLayoutId id="2147483711" r:id="rId9"/>
    <p:sldLayoutId id="2147483710" r:id="rId10"/>
    <p:sldLayoutId id="2147483709" r:id="rId11"/>
  </p:sldLayoutIdLs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2.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2"/>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2"/>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left)">
                                      <p:cBhvr>
                                        <p:cTn id="16" dur="500"/>
                                        <p:tgtEl>
                                          <p:spTgt spid="3">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500"/>
                                        <p:tgtEl>
                                          <p:spTgt spid="3">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left)">
                                      <p:cBhvr>
                                        <p:cTn id="25" dur="500"/>
                                        <p:tgtEl>
                                          <p:spTgt spid="3">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ipe(left)">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hf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hyperlink" Target="http://www.dallas.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apastyle.org/"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w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pastyle.org/manual/index.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0" y="2857500"/>
            <a:ext cx="6858000" cy="2714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3" name="Rectangle 5"/>
          <p:cNvSpPr>
            <a:spLocks noGrp="1" noChangeArrowheads="1"/>
          </p:cNvSpPr>
          <p:nvPr>
            <p:ph type="ctrTitle"/>
          </p:nvPr>
        </p:nvSpPr>
        <p:spPr>
          <a:xfrm>
            <a:off x="571500" y="4071938"/>
            <a:ext cx="5724525" cy="1428750"/>
          </a:xfrm>
        </p:spPr>
        <p:txBody>
          <a:bodyPr>
            <a:normAutofit/>
          </a:bodyPr>
          <a:lstStyle/>
          <a:p>
            <a:pPr eaLnBrk="1" hangingPunct="1"/>
            <a:r>
              <a:rPr lang="en-US" altLang="en-US" sz="3200" b="1">
                <a:solidFill>
                  <a:schemeClr val="bg1"/>
                </a:solidFill>
              </a:rPr>
              <a:t>APA, 6</a:t>
            </a:r>
            <a:r>
              <a:rPr lang="en-US" altLang="en-US" sz="3200" b="1" baseline="30000">
                <a:solidFill>
                  <a:schemeClr val="bg1"/>
                </a:solidFill>
              </a:rPr>
              <a:t>th</a:t>
            </a:r>
            <a:r>
              <a:rPr lang="en-US" altLang="en-US" sz="3200" b="1">
                <a:solidFill>
                  <a:schemeClr val="bg1"/>
                </a:solidFill>
              </a:rPr>
              <a:t> Edition Made Easy</a:t>
            </a:r>
            <a:br>
              <a:rPr lang="en-US" altLang="en-US" sz="3200" b="1">
                <a:solidFill>
                  <a:schemeClr val="bg1"/>
                </a:solidFill>
              </a:rPr>
            </a:br>
            <a:r>
              <a:rPr lang="en-US" altLang="en-US" sz="3200" b="1">
                <a:solidFill>
                  <a:schemeClr val="bg1"/>
                </a:solidFill>
              </a:rPr>
              <a:t>How A Scholarly Paper Should Look</a:t>
            </a:r>
            <a:br>
              <a:rPr lang="en-US" altLang="en-US" sz="3200" b="1">
                <a:solidFill>
                  <a:schemeClr val="bg1"/>
                </a:solidFill>
              </a:rPr>
            </a:br>
            <a:r>
              <a:rPr lang="en-US" altLang="en-US" sz="2900" b="1"/>
              <a:t> </a:t>
            </a:r>
            <a:br>
              <a:rPr lang="en-US" altLang="en-US" sz="2900" b="1"/>
            </a:br>
            <a:r>
              <a:rPr lang="en-US" altLang="en-US" sz="2900" b="1"/>
              <a:t> </a:t>
            </a:r>
            <a:br>
              <a:rPr lang="en-US" altLang="en-US" sz="2900"/>
            </a:br>
            <a:endParaRPr lang="en-US" altLang="en-US" sz="3200" b="1">
              <a:solidFill>
                <a:schemeClr val="bg1"/>
              </a:solidFill>
            </a:endParaRPr>
          </a:p>
        </p:txBody>
      </p:sp>
      <p:sp>
        <p:nvSpPr>
          <p:cNvPr id="4" name="Date Placeholder 3"/>
          <p:cNvSpPr>
            <a:spLocks noGrp="1"/>
          </p:cNvSpPr>
          <p:nvPr>
            <p:ph type="dt" sz="quarter" idx="10"/>
          </p:nvPr>
        </p:nvSpPr>
        <p:spPr/>
        <p:txBody>
          <a:bodyPr/>
          <a:lstStyle/>
          <a:p>
            <a:pPr>
              <a:defRPr/>
            </a:pPr>
            <a:fld id="{7D177AAE-AC91-432B-B0CC-CF15A7EA5DD1}" type="datetime1">
              <a:rPr lang="en-US"/>
              <a:pPr>
                <a:defRPr/>
              </a:pPr>
              <a:t>8/9/2016</a:t>
            </a:fld>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9D34FC5-DF03-44C2-A979-20D881312551}" type="slidenum">
              <a:rPr lang="en-US" altLang="en-US">
                <a:solidFill>
                  <a:srgbClr val="898989"/>
                </a:solidFill>
              </a:rPr>
              <a:pPr eaLnBrk="1" hangingPunct="1"/>
              <a:t>1</a:t>
            </a:fld>
            <a:endParaRPr lang="en-US" altLang="en-US">
              <a:solidFill>
                <a:srgbClr val="898989"/>
              </a:solidFill>
            </a:endParaRPr>
          </a:p>
        </p:txBody>
      </p:sp>
      <p:pic>
        <p:nvPicPr>
          <p:cNvPr id="2054" name="Picture 14" descr="APA Sty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1563" y="857250"/>
            <a:ext cx="45720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Box 8"/>
          <p:cNvSpPr txBox="1">
            <a:spLocks noChangeArrowheads="1"/>
          </p:cNvSpPr>
          <p:nvPr/>
        </p:nvSpPr>
        <p:spPr bwMode="auto">
          <a:xfrm>
            <a:off x="1071563" y="7215188"/>
            <a:ext cx="47148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 </a:t>
            </a:r>
          </a:p>
          <a:p>
            <a:pPr algn="ctr" eaLnBrk="1" hangingPunct="1"/>
            <a:r>
              <a:rPr lang="en-US" altLang="en-US"/>
              <a:t>Presented by:</a:t>
            </a:r>
          </a:p>
          <a:p>
            <a:pPr algn="ctr" eaLnBrk="1" hangingPunct="1"/>
            <a:r>
              <a:rPr lang="en-US" altLang="en-US" b="1"/>
              <a:t>Dr.  Bea B. Bourne </a:t>
            </a:r>
            <a:endParaRPr lang="en-US" altLang="en-US"/>
          </a:p>
          <a:p>
            <a:pPr eaLnBrk="1" hangingPunct="1"/>
            <a:endParaRPr lang="en-US" altLang="en-US"/>
          </a:p>
        </p:txBody>
      </p:sp>
      <p:sp>
        <p:nvSpPr>
          <p:cNvPr id="2056" name="Rectangle 9"/>
          <p:cNvSpPr>
            <a:spLocks noChangeArrowheads="1"/>
          </p:cNvSpPr>
          <p:nvPr/>
        </p:nvSpPr>
        <p:spPr bwMode="auto">
          <a:xfrm>
            <a:off x="3429000" y="0"/>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rIns="65067"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057" name="Rectangle 10"/>
          <p:cNvSpPr>
            <a:spLocks noChangeArrowheads="1"/>
          </p:cNvSpPr>
          <p:nvPr/>
        </p:nvSpPr>
        <p:spPr bwMode="auto">
          <a:xfrm>
            <a:off x="3429000" y="0"/>
            <a:ext cx="0" cy="22225"/>
          </a:xfrm>
          <a:prstGeom prst="rect">
            <a:avLst/>
          </a:prstGeom>
          <a:solidFill>
            <a:srgbClr val="000000"/>
          </a:solidFill>
          <a:ln w="9525">
            <a:solidFill>
              <a:schemeClr val="tx1"/>
            </a:solidFill>
            <a:miter lim="800000"/>
            <a:headEnd/>
            <a:tailEnd/>
          </a:ln>
        </p:spPr>
        <p:txBody>
          <a:bodyPr wrap="none" anchor="ct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pic>
        <p:nvPicPr>
          <p:cNvPr id="2058" name="Picture 12" descr="http://f827.mail.yahoo.com/ya/download?mid=1%5f1396236%5fAFXJjkQAAWJcS4Kf1Q6TXExjl1I&amp;pid=2&amp;fid=Inbox&amp;inline=1">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71750" y="6000750"/>
            <a:ext cx="1828800" cy="123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285875"/>
          </a:xfrm>
          <a:solidFill>
            <a:schemeClr val="tx2">
              <a:lumMod val="60000"/>
              <a:lumOff val="40000"/>
            </a:schemeClr>
          </a:solidFill>
        </p:spPr>
        <p:txBody>
          <a:bodyPr/>
          <a:lstStyle/>
          <a:p>
            <a:pPr eaLnBrk="1" hangingPunct="1">
              <a:defRPr/>
            </a:pPr>
            <a:br>
              <a:rPr lang="en-US" dirty="0"/>
            </a:br>
            <a:r>
              <a:rPr lang="en-US" dirty="0"/>
              <a:t>How to Cite Electronic Sources  </a:t>
            </a:r>
            <a:br>
              <a:rPr lang="en-US" dirty="0"/>
            </a:br>
            <a:endParaRPr lang="en-US" dirty="0"/>
          </a:p>
        </p:txBody>
      </p:sp>
      <p:sp>
        <p:nvSpPr>
          <p:cNvPr id="11267" name="Content Placeholder 2"/>
          <p:cNvSpPr>
            <a:spLocks noGrp="1"/>
          </p:cNvSpPr>
          <p:nvPr>
            <p:ph idx="1"/>
          </p:nvPr>
        </p:nvSpPr>
        <p:spPr>
          <a:xfrm>
            <a:off x="0" y="1357313"/>
            <a:ext cx="6515100" cy="6810375"/>
          </a:xfrm>
        </p:spPr>
        <p:txBody>
          <a:bodyPr/>
          <a:lstStyle/>
          <a:p>
            <a:pPr eaLnBrk="1" hangingPunct="1">
              <a:buFont typeface="Arial" panose="020B0604020202020204" pitchFamily="34" charset="0"/>
              <a:buNone/>
            </a:pPr>
            <a:r>
              <a:rPr lang="en-US" altLang="en-US"/>
              <a:t>Electronic sources often do not include page numbers. If no page numbers are provided use the paragraph number instead.</a:t>
            </a:r>
          </a:p>
          <a:p>
            <a:pPr eaLnBrk="1" hangingPunct="1">
              <a:buFont typeface="Arial" panose="020B0604020202020204" pitchFamily="34" charset="0"/>
              <a:buNone/>
            </a:pPr>
            <a:endParaRPr lang="en-US" altLang="en-US"/>
          </a:p>
          <a:p>
            <a:pPr eaLnBrk="1" hangingPunct="1">
              <a:buFont typeface="Arial" panose="020B0604020202020204" pitchFamily="34" charset="0"/>
              <a:buNone/>
            </a:pPr>
            <a:r>
              <a:rPr lang="en-US" altLang="en-US" b="1"/>
              <a:t>Electronic Direct Quote Example:</a:t>
            </a:r>
          </a:p>
          <a:p>
            <a:pPr eaLnBrk="1" hangingPunct="1">
              <a:buFontTx/>
              <a:buNone/>
            </a:pPr>
            <a:r>
              <a:rPr lang="en-US" altLang="en-US"/>
              <a:t>As Myers (2000, para. 5) aptly phrased it, “. . . positive emotions are great.”</a:t>
            </a:r>
          </a:p>
          <a:p>
            <a:pPr eaLnBrk="1" hangingPunct="1">
              <a:buFont typeface="Arial" panose="020B0604020202020204" pitchFamily="34" charset="0"/>
              <a:buNone/>
            </a:pPr>
            <a:r>
              <a:rPr lang="en-US" altLang="en-US"/>
              <a:t> </a:t>
            </a:r>
          </a:p>
        </p:txBody>
      </p:sp>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4C13EAE-32E9-48F4-A4BB-6C61CA0BAA38}" type="slidenum">
              <a:rPr lang="en-US" altLang="en-US">
                <a:solidFill>
                  <a:srgbClr val="898989"/>
                </a:solidFill>
              </a:rPr>
              <a:pPr eaLnBrk="1" hangingPunct="1"/>
              <a:t>10</a:t>
            </a:fld>
            <a:endParaRPr lang="en-US" altLang="en-US">
              <a:solidFill>
                <a:srgbClr val="898989"/>
              </a:solidFill>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357313"/>
          </a:xfrm>
          <a:solidFill>
            <a:schemeClr val="tx2">
              <a:lumMod val="60000"/>
              <a:lumOff val="40000"/>
            </a:schemeClr>
          </a:solidFill>
        </p:spPr>
        <p:txBody>
          <a:bodyPr/>
          <a:lstStyle/>
          <a:p>
            <a:pPr eaLnBrk="1" hangingPunct="1">
              <a:defRPr/>
            </a:pPr>
            <a:r>
              <a:rPr lang="en-US" dirty="0"/>
              <a:t>How to Cite Sources With No Author</a:t>
            </a:r>
          </a:p>
        </p:txBody>
      </p:sp>
      <p:sp>
        <p:nvSpPr>
          <p:cNvPr id="12291" name="Content Placeholder 2"/>
          <p:cNvSpPr>
            <a:spLocks noGrp="1"/>
          </p:cNvSpPr>
          <p:nvPr>
            <p:ph idx="1"/>
          </p:nvPr>
        </p:nvSpPr>
        <p:spPr/>
        <p:txBody>
          <a:bodyPr/>
          <a:lstStyle/>
          <a:p>
            <a:pPr eaLnBrk="1" hangingPunct="1">
              <a:buFontTx/>
              <a:buNone/>
            </a:pPr>
            <a:endParaRPr lang="en-US" altLang="en-US"/>
          </a:p>
          <a:p>
            <a:pPr eaLnBrk="1" hangingPunct="1"/>
            <a:r>
              <a:rPr lang="en-US" altLang="en-US"/>
              <a:t> </a:t>
            </a:r>
            <a:r>
              <a:rPr lang="en-US" altLang="en-US" b="1"/>
              <a:t>If no author is provided</a:t>
            </a:r>
            <a:r>
              <a:rPr lang="en-US" altLang="en-US"/>
              <a:t>: In text, use a few words of the title, or the whole title if it is short, in place of an author name in the citation: (</a:t>
            </a:r>
            <a:r>
              <a:rPr lang="en-US" altLang="en-US" i="1"/>
              <a:t>Merriam-Webster's Collegiate Dictionary</a:t>
            </a:r>
            <a:r>
              <a:rPr lang="en-US" altLang="en-US"/>
              <a:t>, 2005, p. 12).</a:t>
            </a:r>
          </a:p>
          <a:p>
            <a:pPr eaLnBrk="1" hangingPunct="1"/>
            <a:endParaRPr lang="en-US" altLang="en-US"/>
          </a:p>
        </p:txBody>
      </p:sp>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15E00DA-4B29-4817-898E-683E04A1BAA7}" type="slidenum">
              <a:rPr lang="en-US" altLang="en-US">
                <a:solidFill>
                  <a:srgbClr val="898989"/>
                </a:solidFill>
              </a:rPr>
              <a:pPr eaLnBrk="1" hangingPunct="1"/>
              <a:t>11</a:t>
            </a:fld>
            <a:endParaRPr lang="en-US" altLang="en-US">
              <a:solidFill>
                <a:srgbClr val="898989"/>
              </a:solidFill>
            </a:endParaRPr>
          </a:p>
        </p:txBody>
      </p:sp>
      <p:sp>
        <p:nvSpPr>
          <p:cNvPr id="12294" name="TextBox 5"/>
          <p:cNvSpPr txBox="1">
            <a:spLocks noChangeArrowheads="1"/>
          </p:cNvSpPr>
          <p:nvPr/>
        </p:nvSpPr>
        <p:spPr bwMode="auto">
          <a:xfrm>
            <a:off x="2928938" y="8286750"/>
            <a:ext cx="23574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(APA, 2009, p. 172)</a:t>
            </a:r>
            <a:endParaRPr lang="en-US" altLang="en-US"/>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428750"/>
          </a:xfrm>
          <a:solidFill>
            <a:schemeClr val="tx2">
              <a:lumMod val="60000"/>
              <a:lumOff val="40000"/>
            </a:schemeClr>
          </a:solidFill>
        </p:spPr>
        <p:txBody>
          <a:bodyPr/>
          <a:lstStyle/>
          <a:p>
            <a:pPr eaLnBrk="1" hangingPunct="1">
              <a:defRPr/>
            </a:pPr>
            <a:r>
              <a:rPr lang="en-US" dirty="0"/>
              <a:t>Personal Communications</a:t>
            </a:r>
          </a:p>
        </p:txBody>
      </p:sp>
      <p:sp>
        <p:nvSpPr>
          <p:cNvPr id="13315" name="Content Placeholder 2"/>
          <p:cNvSpPr>
            <a:spLocks noGrp="1"/>
          </p:cNvSpPr>
          <p:nvPr>
            <p:ph idx="1"/>
          </p:nvPr>
        </p:nvSpPr>
        <p:spPr>
          <a:xfrm>
            <a:off x="0" y="1500188"/>
            <a:ext cx="6515100" cy="6667500"/>
          </a:xfrm>
        </p:spPr>
        <p:txBody>
          <a:bodyPr/>
          <a:lstStyle/>
          <a:p>
            <a:pPr eaLnBrk="1" hangingPunct="1"/>
            <a:r>
              <a:rPr lang="en-US" altLang="en-US" sz="2800"/>
              <a:t>An interview or email is not considered recoverable data, so no reference to this is provided in the reference list. </a:t>
            </a:r>
          </a:p>
          <a:p>
            <a:pPr eaLnBrk="1" hangingPunct="1"/>
            <a:endParaRPr lang="en-US" altLang="en-US" sz="2800"/>
          </a:p>
          <a:p>
            <a:pPr eaLnBrk="1" hangingPunct="1"/>
            <a:r>
              <a:rPr lang="en-US" altLang="en-US" sz="2800"/>
              <a:t>Cite personal communications in text only. Give the initials as well as the surname of the communicator, and provide as exact a date as possible.</a:t>
            </a:r>
          </a:p>
          <a:p>
            <a:pPr eaLnBrk="1" hangingPunct="1">
              <a:buFont typeface="Arial" panose="020B0604020202020204" pitchFamily="34" charset="0"/>
              <a:buNone/>
            </a:pPr>
            <a:r>
              <a:rPr lang="en-US" altLang="en-US" sz="2800" b="1"/>
              <a:t>Examples:</a:t>
            </a:r>
            <a:endParaRPr lang="en-US" altLang="en-US" sz="2800"/>
          </a:p>
          <a:p>
            <a:pPr eaLnBrk="1" hangingPunct="1">
              <a:buFont typeface="Arial" panose="020B0604020202020204" pitchFamily="34" charset="0"/>
              <a:buNone/>
            </a:pPr>
            <a:r>
              <a:rPr lang="en-US" altLang="en-US" sz="2800"/>
              <a:t>(J. Smith, personal communication, August 15, 2010).</a:t>
            </a:r>
          </a:p>
          <a:p>
            <a:pPr eaLnBrk="1" hangingPunct="1">
              <a:buFont typeface="Arial" panose="020B0604020202020204" pitchFamily="34" charset="0"/>
              <a:buNone/>
            </a:pPr>
            <a:r>
              <a:rPr lang="en-US" altLang="en-US" sz="2800"/>
              <a:t>J. Smith (personal communication, August, 15, 2010).</a:t>
            </a:r>
          </a:p>
        </p:txBody>
      </p:sp>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FAF955E-6175-4937-AE4D-ED7703CCB22A}" type="slidenum">
              <a:rPr lang="en-US" altLang="en-US">
                <a:solidFill>
                  <a:srgbClr val="898989"/>
                </a:solidFill>
              </a:rPr>
              <a:pPr eaLnBrk="1" hangingPunct="1"/>
              <a:t>12</a:t>
            </a:fld>
            <a:endParaRPr lang="en-US" altLang="en-US">
              <a:solidFill>
                <a:srgbClr val="898989"/>
              </a:solidFill>
            </a:endParaRPr>
          </a:p>
        </p:txBody>
      </p:sp>
      <p:sp>
        <p:nvSpPr>
          <p:cNvPr id="13318" name="TextBox 5"/>
          <p:cNvSpPr txBox="1">
            <a:spLocks noChangeArrowheads="1"/>
          </p:cNvSpPr>
          <p:nvPr/>
        </p:nvSpPr>
        <p:spPr bwMode="auto">
          <a:xfrm>
            <a:off x="2143125" y="8643938"/>
            <a:ext cx="27146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(APA, 2009, p. 179)</a:t>
            </a:r>
          </a:p>
          <a:p>
            <a:pPr eaLnBrk="1" hangingPunct="1"/>
            <a:endParaRPr lang="en-US" altLang="en-US"/>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357313"/>
          </a:xfrm>
          <a:solidFill>
            <a:schemeClr val="tx2">
              <a:lumMod val="60000"/>
              <a:lumOff val="40000"/>
            </a:schemeClr>
          </a:solidFill>
        </p:spPr>
        <p:txBody>
          <a:bodyPr/>
          <a:lstStyle/>
          <a:p>
            <a:pPr eaLnBrk="1" hangingPunct="1">
              <a:defRPr/>
            </a:pPr>
            <a:br>
              <a:rPr lang="en-US" dirty="0"/>
            </a:br>
            <a:r>
              <a:rPr lang="en-US" dirty="0"/>
              <a:t>How to Cite Long Quotes</a:t>
            </a:r>
            <a:br>
              <a:rPr lang="en-US" dirty="0"/>
            </a:br>
            <a:br>
              <a:rPr lang="en-US" dirty="0"/>
            </a:br>
            <a:endParaRPr lang="en-US" dirty="0"/>
          </a:p>
        </p:txBody>
      </p:sp>
      <p:sp>
        <p:nvSpPr>
          <p:cNvPr id="14339" name="Content Placeholder 2"/>
          <p:cNvSpPr>
            <a:spLocks noGrp="1"/>
          </p:cNvSpPr>
          <p:nvPr>
            <p:ph idx="1"/>
          </p:nvPr>
        </p:nvSpPr>
        <p:spPr>
          <a:xfrm>
            <a:off x="0" y="1571625"/>
            <a:ext cx="6515100" cy="7072313"/>
          </a:xfrm>
        </p:spPr>
        <p:txBody>
          <a:bodyPr/>
          <a:lstStyle/>
          <a:p>
            <a:pPr eaLnBrk="1" hangingPunct="1"/>
            <a:r>
              <a:rPr lang="en-US" altLang="en-US" b="1"/>
              <a:t> </a:t>
            </a:r>
            <a:r>
              <a:rPr lang="en-US" altLang="en-US" sz="2800"/>
              <a:t>A Block quote  is required for a long quotation  consisting of 40 words or more. </a:t>
            </a:r>
          </a:p>
          <a:p>
            <a:pPr eaLnBrk="1" hangingPunct="1">
              <a:buFont typeface="Arial" panose="020B0604020202020204" pitchFamily="34" charset="0"/>
              <a:buNone/>
            </a:pPr>
            <a:r>
              <a:rPr lang="en-US" altLang="en-US" sz="2800"/>
              <a:t>    Quotes of 40 words or more are indented in a block format without quotation marks. The block quotation is started on a new line, and is indented 5-7spaces. The block quote is double spaced. </a:t>
            </a:r>
          </a:p>
          <a:p>
            <a:pPr eaLnBrk="1" hangingPunct="1">
              <a:buFontTx/>
              <a:buNone/>
            </a:pPr>
            <a:r>
              <a:rPr lang="en-US" altLang="en-US" sz="2800"/>
              <a:t> </a:t>
            </a:r>
            <a:r>
              <a:rPr lang="en-US" altLang="en-US" sz="2800" b="1"/>
              <a:t>Example:</a:t>
            </a:r>
          </a:p>
          <a:p>
            <a:pPr eaLnBrk="1" hangingPunct="1">
              <a:buFontTx/>
              <a:buNone/>
            </a:pPr>
            <a:r>
              <a:rPr lang="en-US" altLang="en-US" sz="2000"/>
              <a:t>Miele (1993) found the following:</a:t>
            </a:r>
          </a:p>
          <a:p>
            <a:pPr eaLnBrk="1" hangingPunct="1"/>
            <a:endParaRPr lang="en-US" altLang="en-US" sz="2000"/>
          </a:p>
          <a:p>
            <a:pPr eaLnBrk="1" hangingPunct="1">
              <a:buFontTx/>
              <a:buNone/>
            </a:pPr>
            <a:r>
              <a:rPr lang="en-US" altLang="en-US" sz="2000"/>
              <a:t>   	  	The ‘placebo effect,’ which had been verified in 	previous studies 	disappeared when 	behaviors were studied in 	this manner. The 	behaviors  were not exhibited again even when real          	drugs were given</a:t>
            </a:r>
            <a:r>
              <a:rPr lang="en-US" altLang="en-US" sz="2000">
                <a:solidFill>
                  <a:srgbClr val="CC0000"/>
                </a:solidFill>
              </a:rPr>
              <a:t>.</a:t>
            </a:r>
            <a:r>
              <a:rPr lang="en-US" altLang="en-US" sz="2000"/>
              <a:t> (p. 40)</a:t>
            </a:r>
          </a:p>
        </p:txBody>
      </p:sp>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07344D7-1C6A-4F43-BC35-51F06638438F}" type="slidenum">
              <a:rPr lang="en-US" altLang="en-US">
                <a:solidFill>
                  <a:srgbClr val="898989"/>
                </a:solidFill>
              </a:rPr>
              <a:pPr eaLnBrk="1" hangingPunct="1"/>
              <a:t>13</a:t>
            </a:fld>
            <a:endParaRPr lang="en-US" altLang="en-US">
              <a:solidFill>
                <a:srgbClr val="898989"/>
              </a:solidFill>
            </a:endParaRPr>
          </a:p>
        </p:txBody>
      </p:sp>
      <p:sp>
        <p:nvSpPr>
          <p:cNvPr id="14342" name="TextBox 5"/>
          <p:cNvSpPr txBox="1">
            <a:spLocks noChangeArrowheads="1"/>
          </p:cNvSpPr>
          <p:nvPr/>
        </p:nvSpPr>
        <p:spPr bwMode="auto">
          <a:xfrm>
            <a:off x="2214563" y="8501063"/>
            <a:ext cx="32146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(APA, 2009, p. 92, &amp; p. 171)</a:t>
            </a:r>
          </a:p>
          <a:p>
            <a:pPr eaLnBrk="1" hangingPunct="1"/>
            <a:endParaRPr lang="en-US" altLang="en-US"/>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6858000" cy="1214438"/>
          </a:xfrm>
          <a:solidFill>
            <a:schemeClr val="tx2">
              <a:lumMod val="60000"/>
              <a:lumOff val="40000"/>
            </a:schemeClr>
          </a:solidFill>
        </p:spPr>
        <p:txBody>
          <a:bodyPr/>
          <a:lstStyle/>
          <a:p>
            <a:pPr eaLnBrk="1" hangingPunct="1">
              <a:defRPr/>
            </a:pPr>
            <a:r>
              <a:rPr lang="en-US" dirty="0"/>
              <a:t>  Reference Formatting</a:t>
            </a:r>
          </a:p>
        </p:txBody>
      </p:sp>
      <p:sp>
        <p:nvSpPr>
          <p:cNvPr id="15363" name="Rectangle 3"/>
          <p:cNvSpPr>
            <a:spLocks noGrp="1" noChangeArrowheads="1"/>
          </p:cNvSpPr>
          <p:nvPr>
            <p:ph idx="1"/>
          </p:nvPr>
        </p:nvSpPr>
        <p:spPr>
          <a:xfrm>
            <a:off x="285750" y="1428750"/>
            <a:ext cx="6229350" cy="6738938"/>
          </a:xfrm>
        </p:spPr>
        <p:txBody>
          <a:bodyPr/>
          <a:lstStyle/>
          <a:p>
            <a:pPr eaLnBrk="1" hangingPunct="1">
              <a:lnSpc>
                <a:spcPct val="80000"/>
              </a:lnSpc>
              <a:buClr>
                <a:schemeClr val="tx1"/>
              </a:buClr>
            </a:pPr>
            <a:r>
              <a:rPr lang="en-US" altLang="en-US" sz="2800"/>
              <a:t> The reference list belongs on a separate page.</a:t>
            </a:r>
          </a:p>
          <a:p>
            <a:pPr eaLnBrk="1" hangingPunct="1">
              <a:lnSpc>
                <a:spcPct val="80000"/>
              </a:lnSpc>
              <a:buClr>
                <a:schemeClr val="tx1"/>
              </a:buClr>
            </a:pPr>
            <a:endParaRPr lang="en-US" altLang="en-US" sz="2800"/>
          </a:p>
          <a:p>
            <a:pPr eaLnBrk="1" hangingPunct="1">
              <a:lnSpc>
                <a:spcPct val="80000"/>
              </a:lnSpc>
              <a:buClr>
                <a:schemeClr val="tx1"/>
              </a:buClr>
            </a:pPr>
            <a:r>
              <a:rPr lang="en-US" altLang="en-US" sz="2800"/>
              <a:t>Double space  references.</a:t>
            </a:r>
          </a:p>
          <a:p>
            <a:pPr eaLnBrk="1" hangingPunct="1">
              <a:lnSpc>
                <a:spcPct val="80000"/>
              </a:lnSpc>
              <a:buClr>
                <a:schemeClr val="tx1"/>
              </a:buClr>
            </a:pPr>
            <a:endParaRPr lang="en-US" altLang="en-US" sz="2800"/>
          </a:p>
          <a:p>
            <a:pPr eaLnBrk="1" hangingPunct="1">
              <a:lnSpc>
                <a:spcPct val="80000"/>
              </a:lnSpc>
              <a:buClr>
                <a:schemeClr val="tx1"/>
              </a:buClr>
            </a:pPr>
            <a:r>
              <a:rPr lang="en-US" altLang="en-US" sz="2800"/>
              <a:t>First line is flush left with remaining lines of reference indented 5 spaces (hanging indent).</a:t>
            </a:r>
          </a:p>
          <a:p>
            <a:pPr eaLnBrk="1" hangingPunct="1">
              <a:lnSpc>
                <a:spcPct val="80000"/>
              </a:lnSpc>
              <a:buClr>
                <a:schemeClr val="tx1"/>
              </a:buClr>
            </a:pPr>
            <a:endParaRPr lang="en-US" altLang="en-US" sz="2800"/>
          </a:p>
          <a:p>
            <a:pPr eaLnBrk="1" hangingPunct="1">
              <a:lnSpc>
                <a:spcPct val="80000"/>
              </a:lnSpc>
              <a:buClr>
                <a:schemeClr val="tx1"/>
              </a:buClr>
            </a:pPr>
            <a:r>
              <a:rPr lang="en-US" altLang="en-US" sz="2800"/>
              <a:t>The reference list should be listed in alphabetical order.</a:t>
            </a:r>
          </a:p>
          <a:p>
            <a:pPr eaLnBrk="1" hangingPunct="1">
              <a:lnSpc>
                <a:spcPct val="80000"/>
              </a:lnSpc>
              <a:buClr>
                <a:schemeClr val="tx1"/>
              </a:buClr>
            </a:pPr>
            <a:endParaRPr lang="en-US" altLang="en-US" sz="2800"/>
          </a:p>
          <a:p>
            <a:pPr eaLnBrk="1" hangingPunct="1">
              <a:lnSpc>
                <a:spcPct val="80000"/>
              </a:lnSpc>
              <a:buClr>
                <a:schemeClr val="tx1"/>
              </a:buClr>
            </a:pPr>
            <a:r>
              <a:rPr lang="en-US" altLang="en-US" sz="2800"/>
              <a:t> All sources listed on your reference list must be cited in the body of your work to show where you used the information.</a:t>
            </a:r>
          </a:p>
          <a:p>
            <a:pPr eaLnBrk="1" hangingPunct="1">
              <a:lnSpc>
                <a:spcPct val="80000"/>
              </a:lnSpc>
              <a:buClr>
                <a:schemeClr val="tx1"/>
              </a:buClr>
            </a:pPr>
            <a:endParaRPr lang="en-US" altLang="en-US" sz="2800"/>
          </a:p>
          <a:p>
            <a:pPr eaLnBrk="1" hangingPunct="1">
              <a:lnSpc>
                <a:spcPct val="80000"/>
              </a:lnSpc>
              <a:buClr>
                <a:schemeClr val="tx1"/>
              </a:buClr>
              <a:buFontTx/>
              <a:buNone/>
            </a:pPr>
            <a:r>
              <a:rPr lang="en-US" altLang="en-US" sz="2800" b="1">
                <a:solidFill>
                  <a:srgbClr val="CC0000"/>
                </a:solidFill>
              </a:rPr>
              <a:t>Next several slides provide exampl</a:t>
            </a:r>
            <a:r>
              <a:rPr lang="en-US" altLang="en-US" sz="2800" b="1">
                <a:solidFill>
                  <a:srgbClr val="C00000"/>
                </a:solidFill>
              </a:rPr>
              <a:t>es</a:t>
            </a:r>
          </a:p>
          <a:p>
            <a:pPr eaLnBrk="1" hangingPunct="1">
              <a:lnSpc>
                <a:spcPct val="80000"/>
              </a:lnSpc>
              <a:buClr>
                <a:schemeClr val="tx1"/>
              </a:buClr>
              <a:buFontTx/>
              <a:buNone/>
            </a:pPr>
            <a:endParaRPr lang="en-US" altLang="en-US" sz="2800" b="1"/>
          </a:p>
          <a:p>
            <a:pPr eaLnBrk="1" hangingPunct="1">
              <a:lnSpc>
                <a:spcPct val="80000"/>
              </a:lnSpc>
            </a:pPr>
            <a:endParaRPr lang="en-US" altLang="en-US" sz="2800"/>
          </a:p>
        </p:txBody>
      </p:sp>
      <p:sp>
        <p:nvSpPr>
          <p:cNvPr id="4" name="Date Placeholder 3"/>
          <p:cNvSpPr>
            <a:spLocks noGrp="1"/>
          </p:cNvSpPr>
          <p:nvPr>
            <p:ph type="dt" sz="quarter" idx="10"/>
          </p:nvPr>
        </p:nvSpPr>
        <p:spPr/>
        <p:txBody>
          <a:bodyPr/>
          <a:lstStyle/>
          <a:p>
            <a:pPr>
              <a:defRPr/>
            </a:pPr>
            <a:fld id="{335FB7A1-7866-4E3C-B08B-2D6F76827013}" type="datetime1">
              <a:rPr lang="en-US"/>
              <a:pPr>
                <a:defRPr/>
              </a:pPr>
              <a:t>8/9/2016</a:t>
            </a:fld>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F93439F-D04D-4B09-BF48-596B8EB4A62C}" type="slidenum">
              <a:rPr lang="en-US" altLang="en-US">
                <a:solidFill>
                  <a:srgbClr val="898989"/>
                </a:solidFill>
              </a:rPr>
              <a:pPr eaLnBrk="1" hangingPunct="1"/>
              <a:t>14</a:t>
            </a:fld>
            <a:endParaRPr lang="en-US" altLang="en-US">
              <a:solidFill>
                <a:srgbClr val="898989"/>
              </a:solidFill>
            </a:endParaRPr>
          </a:p>
        </p:txBody>
      </p:sp>
      <p:sp>
        <p:nvSpPr>
          <p:cNvPr id="15366" name="TextBox 6"/>
          <p:cNvSpPr txBox="1">
            <a:spLocks noChangeArrowheads="1"/>
          </p:cNvSpPr>
          <p:nvPr/>
        </p:nvSpPr>
        <p:spPr bwMode="auto">
          <a:xfrm>
            <a:off x="2571750" y="8501063"/>
            <a:ext cx="27860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(APA, 2009, pp. 198-224)</a:t>
            </a:r>
          </a:p>
          <a:p>
            <a:pPr eaLnBrk="1" hangingPunct="1"/>
            <a:endParaRPr lang="en-US" altLang="en-US"/>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0"/>
            <a:ext cx="6858000" cy="1000125"/>
          </a:xfrm>
          <a:solidFill>
            <a:schemeClr val="tx2">
              <a:lumMod val="60000"/>
              <a:lumOff val="40000"/>
            </a:schemeClr>
          </a:solidFill>
        </p:spPr>
        <p:txBody>
          <a:bodyPr/>
          <a:lstStyle/>
          <a:p>
            <a:pPr eaLnBrk="1" hangingPunct="1">
              <a:defRPr/>
            </a:pPr>
            <a:r>
              <a:rPr lang="en-US"/>
              <a:t>Sample Reference Page</a:t>
            </a:r>
          </a:p>
        </p:txBody>
      </p:sp>
      <p:sp>
        <p:nvSpPr>
          <p:cNvPr id="16387" name="Rectangle 3"/>
          <p:cNvSpPr>
            <a:spLocks noGrp="1" noChangeArrowheads="1"/>
          </p:cNvSpPr>
          <p:nvPr>
            <p:ph idx="1"/>
          </p:nvPr>
        </p:nvSpPr>
        <p:spPr>
          <a:xfrm>
            <a:off x="0" y="1042988"/>
            <a:ext cx="6858000" cy="7124700"/>
          </a:xfrm>
        </p:spPr>
        <p:txBody>
          <a:bodyPr/>
          <a:lstStyle/>
          <a:p>
            <a:pPr algn="ctr" eaLnBrk="1" hangingPunct="1">
              <a:lnSpc>
                <a:spcPct val="80000"/>
              </a:lnSpc>
              <a:buFontTx/>
              <a:buNone/>
            </a:pPr>
            <a:r>
              <a:rPr lang="en-US" altLang="en-US" sz="1800"/>
              <a:t>References</a:t>
            </a:r>
          </a:p>
          <a:p>
            <a:pPr eaLnBrk="1" hangingPunct="1">
              <a:lnSpc>
                <a:spcPct val="200000"/>
              </a:lnSpc>
              <a:buFont typeface="Arial" panose="020B0604020202020204" pitchFamily="34" charset="0"/>
              <a:buNone/>
            </a:pPr>
            <a:r>
              <a:rPr lang="en-US" altLang="en-US" sz="1800"/>
              <a:t>Aldoory, L., &amp; Toth, E. (2004). Leadership and gender in public relations: Perceived effectiveness of transformational and transactional leadership styles. Journal of Public Relations Research, 16(2), 73-82.</a:t>
            </a:r>
          </a:p>
          <a:p>
            <a:pPr eaLnBrk="1" hangingPunct="1">
              <a:lnSpc>
                <a:spcPct val="200000"/>
              </a:lnSpc>
              <a:buFontTx/>
              <a:buNone/>
            </a:pPr>
            <a:r>
              <a:rPr lang="en-US" altLang="en-US" sz="1800"/>
              <a:t>Brody, J. E. (2007, December 11). Mental reserves keep brain agile. </a:t>
            </a:r>
            <a:r>
              <a:rPr lang="en-US" altLang="en-US" sz="1800" i="1"/>
              <a:t>The New York Times</a:t>
            </a:r>
            <a:r>
              <a:rPr lang="en-US" altLang="en-US" sz="1800"/>
              <a:t>. Retrieved from http://www.nytimes.com</a:t>
            </a:r>
          </a:p>
          <a:p>
            <a:pPr eaLnBrk="1" hangingPunct="1">
              <a:lnSpc>
                <a:spcPct val="200000"/>
              </a:lnSpc>
              <a:buFont typeface="Arial" panose="020B0604020202020204" pitchFamily="34" charset="0"/>
              <a:buNone/>
            </a:pPr>
            <a:r>
              <a:rPr lang="en-US" altLang="en-US" sz="1800"/>
              <a:t>Cairo, P., Dotlich, D.L., &amp; Rhinesmith, S. H. (2005).The unnatural leader. Retrieved from  http://proquest.com/</a:t>
            </a:r>
          </a:p>
          <a:p>
            <a:pPr eaLnBrk="1" hangingPunct="1">
              <a:lnSpc>
                <a:spcPct val="200000"/>
              </a:lnSpc>
              <a:buFont typeface="Arial" panose="020B0604020202020204" pitchFamily="34" charset="0"/>
              <a:buNone/>
            </a:pPr>
            <a:r>
              <a:rPr lang="en-US" altLang="en-US" sz="1800"/>
              <a:t>Carroll, A. B. (2005). Servant leadership. Nonprofit World, 23(3), 31.</a:t>
            </a:r>
          </a:p>
          <a:p>
            <a:pPr eaLnBrk="1" hangingPunct="1">
              <a:lnSpc>
                <a:spcPct val="200000"/>
              </a:lnSpc>
              <a:buFontTx/>
              <a:buNone/>
            </a:pPr>
            <a:r>
              <a:rPr lang="en-US" altLang="en-US" sz="1800"/>
              <a:t>Kouzes, J. M. (2003). </a:t>
            </a:r>
            <a:r>
              <a:rPr lang="en-US" altLang="en-US" sz="1800" i="1"/>
              <a:t>Business Leadership: A Jossey Bass    Reader. </a:t>
            </a:r>
            <a:r>
              <a:rPr lang="en-US" altLang="en-US" sz="1800"/>
              <a:t>New York. John Wiley. </a:t>
            </a:r>
          </a:p>
          <a:p>
            <a:pPr eaLnBrk="1" hangingPunct="1">
              <a:lnSpc>
                <a:spcPct val="80000"/>
              </a:lnSpc>
              <a:buFontTx/>
              <a:buNone/>
            </a:pPr>
            <a:endParaRPr lang="en-US" altLang="en-US" sz="2000"/>
          </a:p>
        </p:txBody>
      </p:sp>
      <p:sp>
        <p:nvSpPr>
          <p:cNvPr id="4" name="Date Placeholder 3"/>
          <p:cNvSpPr>
            <a:spLocks noGrp="1"/>
          </p:cNvSpPr>
          <p:nvPr>
            <p:ph type="dt" sz="quarter" idx="10"/>
          </p:nvPr>
        </p:nvSpPr>
        <p:spPr/>
        <p:txBody>
          <a:bodyPr/>
          <a:lstStyle/>
          <a:p>
            <a:pPr>
              <a:defRPr/>
            </a:pPr>
            <a:fld id="{08137D44-A776-46AC-BC12-DF904639B522}" type="datetime1">
              <a:rPr lang="en-US"/>
              <a:pPr>
                <a:defRPr/>
              </a:pPr>
              <a:t>8/9/2016</a:t>
            </a:fld>
            <a:endParaRPr lang="en-US"/>
          </a:p>
        </p:txBody>
      </p:sp>
      <p:sp>
        <p:nvSpPr>
          <p:cNvPr id="6"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59391F21-B3CA-407B-BBDE-380C46F85E0F}" type="slidenum">
              <a:rPr lang="en-US" altLang="en-US">
                <a:solidFill>
                  <a:srgbClr val="898989"/>
                </a:solidFill>
              </a:rPr>
              <a:pPr eaLnBrk="1" hangingPunct="1"/>
              <a:t>15</a:t>
            </a:fld>
            <a:endParaRPr lang="en-US" altLang="en-US">
              <a:solidFill>
                <a:srgbClr val="898989"/>
              </a:solidFill>
            </a:endParaRPr>
          </a:p>
        </p:txBody>
      </p:sp>
      <p:sp>
        <p:nvSpPr>
          <p:cNvPr id="16390" name="TextBox 6"/>
          <p:cNvSpPr txBox="1">
            <a:spLocks noChangeArrowheads="1"/>
          </p:cNvSpPr>
          <p:nvPr/>
        </p:nvSpPr>
        <p:spPr bwMode="auto">
          <a:xfrm>
            <a:off x="1785938" y="8358188"/>
            <a:ext cx="300037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(APA, 2009, pp. 198-224)</a:t>
            </a:r>
          </a:p>
          <a:p>
            <a:pPr eaLnBrk="1" hangingPunct="1"/>
            <a:endParaRPr lang="en-US" altLang="en-US"/>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214438"/>
          </a:xfrm>
          <a:solidFill>
            <a:schemeClr val="tx2">
              <a:lumMod val="60000"/>
              <a:lumOff val="40000"/>
            </a:schemeClr>
          </a:solidFill>
        </p:spPr>
        <p:txBody>
          <a:bodyPr/>
          <a:lstStyle/>
          <a:p>
            <a:pPr eaLnBrk="1" hangingPunct="1">
              <a:defRPr/>
            </a:pPr>
            <a:r>
              <a:rPr lang="en-US" dirty="0"/>
              <a:t>Reference Examples</a:t>
            </a:r>
          </a:p>
        </p:txBody>
      </p:sp>
      <p:sp>
        <p:nvSpPr>
          <p:cNvPr id="3" name="Content Placeholder 2"/>
          <p:cNvSpPr>
            <a:spLocks noGrp="1"/>
          </p:cNvSpPr>
          <p:nvPr>
            <p:ph idx="1"/>
          </p:nvPr>
        </p:nvSpPr>
        <p:spPr>
          <a:xfrm>
            <a:off x="0" y="1500188"/>
            <a:ext cx="6515100" cy="6667500"/>
          </a:xfrm>
        </p:spPr>
        <p:txBody>
          <a:bodyPr/>
          <a:lstStyle/>
          <a:p>
            <a:pPr indent="342900" eaLnBrk="1" hangingPunct="1">
              <a:buFont typeface="Arial" charset="0"/>
              <a:buChar char="•"/>
              <a:defRPr/>
            </a:pPr>
            <a:r>
              <a:rPr lang="en-US" sz="2000" b="1" dirty="0">
                <a:solidFill>
                  <a:srgbClr val="CC0000"/>
                </a:solidFill>
              </a:rPr>
              <a:t>Example </a:t>
            </a:r>
            <a:r>
              <a:rPr lang="en-US" sz="2000" b="1" dirty="0"/>
              <a:t> </a:t>
            </a:r>
            <a:r>
              <a:rPr lang="en-US" sz="2000" b="1" dirty="0">
                <a:solidFill>
                  <a:srgbClr val="CC0000"/>
                </a:solidFill>
              </a:rPr>
              <a:t>a book review (electronic version):</a:t>
            </a:r>
            <a:br>
              <a:rPr lang="en-US" dirty="0"/>
            </a:br>
            <a:r>
              <a:rPr lang="en-US" sz="2000" dirty="0"/>
              <a:t>Heuristic. (</a:t>
            </a:r>
            <a:r>
              <a:rPr lang="en-US" sz="2000" dirty="0" err="1"/>
              <a:t>n.d</a:t>
            </a:r>
            <a:r>
              <a:rPr lang="en-US" sz="2000" dirty="0"/>
              <a:t>.). In </a:t>
            </a:r>
            <a:r>
              <a:rPr lang="en-US" sz="2000" i="1" dirty="0"/>
              <a:t>Merriam-Webster’s online dictionary</a:t>
            </a:r>
            <a:r>
              <a:rPr lang="en-US" sz="2000" dirty="0"/>
              <a:t> 	(11th ed.). Retrieved from http://www.m-	w.com/dictionary/heuristic </a:t>
            </a:r>
          </a:p>
          <a:p>
            <a:pPr indent="342900" eaLnBrk="1" hangingPunct="1">
              <a:buFont typeface="Arial" charset="0"/>
              <a:buChar char="•"/>
              <a:defRPr/>
            </a:pPr>
            <a:r>
              <a:rPr lang="en-US" sz="2000" b="1" dirty="0">
                <a:solidFill>
                  <a:srgbClr val="CC0000"/>
                </a:solidFill>
              </a:rPr>
              <a:t>Example a book review (print version):</a:t>
            </a:r>
            <a:br>
              <a:rPr lang="en-US" sz="2000" dirty="0"/>
            </a:br>
            <a:r>
              <a:rPr lang="en-US" sz="2000" i="1" dirty="0"/>
              <a:t>Merriam-Webster's collegiate dictionary</a:t>
            </a:r>
            <a:r>
              <a:rPr lang="en-US" sz="2000" dirty="0"/>
              <a:t> (11th ed.). 	(2005). Springfield, MA: Merriam-Webster.</a:t>
            </a:r>
          </a:p>
          <a:p>
            <a:pPr indent="342900" eaLnBrk="1" hangingPunct="1">
              <a:buFont typeface="Arial" charset="0"/>
              <a:buChar char="•"/>
              <a:defRPr/>
            </a:pPr>
            <a:endParaRPr lang="en-US" sz="2000" dirty="0"/>
          </a:p>
          <a:p>
            <a:pPr indent="342900" eaLnBrk="1" hangingPunct="1">
              <a:buFont typeface="Arial" charset="0"/>
              <a:buChar char="•"/>
              <a:defRPr/>
            </a:pPr>
            <a:r>
              <a:rPr lang="en-US" sz="2000" b="1" dirty="0">
                <a:solidFill>
                  <a:srgbClr val="CC0000"/>
                </a:solidFill>
              </a:rPr>
              <a:t>Example Newspaper Article (print version):</a:t>
            </a:r>
          </a:p>
          <a:p>
            <a:pPr indent="342900" eaLnBrk="1" hangingPunct="1">
              <a:buFont typeface="Arial" charset="0"/>
              <a:buNone/>
              <a:defRPr/>
            </a:pPr>
            <a:r>
              <a:rPr lang="en-US" sz="2000" i="1" dirty="0"/>
              <a:t>Schwartz, J. (1993, September 30). Obesity affects 	     economic, social status. The Washington Post, pp.   	     A1, A4.</a:t>
            </a:r>
          </a:p>
          <a:p>
            <a:pPr indent="342900" eaLnBrk="1" hangingPunct="1">
              <a:buFont typeface="Arial" charset="0"/>
              <a:buChar char="•"/>
              <a:defRPr/>
            </a:pPr>
            <a:endParaRPr lang="en-US" sz="2000" dirty="0"/>
          </a:p>
          <a:p>
            <a:pPr marL="342900" lvl="2" indent="342900" eaLnBrk="1" hangingPunct="1">
              <a:buFont typeface="Arial" charset="0"/>
              <a:buChar char="•"/>
              <a:defRPr/>
            </a:pPr>
            <a:r>
              <a:rPr lang="en-US" sz="2000" b="1" dirty="0">
                <a:solidFill>
                  <a:srgbClr val="CC0000"/>
                </a:solidFill>
              </a:rPr>
              <a:t>Example Newspaper Article (electronic version):</a:t>
            </a:r>
          </a:p>
          <a:p>
            <a:pPr eaLnBrk="1" hangingPunct="1">
              <a:buFont typeface="Arial" charset="0"/>
              <a:buNone/>
              <a:defRPr/>
            </a:pPr>
            <a:r>
              <a:rPr lang="en-US" sz="2000" dirty="0"/>
              <a:t>       Brody, J. E. (2007, December 11). Mental reserves keep 	brain agile. </a:t>
            </a:r>
            <a:r>
              <a:rPr lang="en-US" sz="2000" i="1" dirty="0"/>
              <a:t>The New York Times</a:t>
            </a:r>
            <a:r>
              <a:rPr lang="en-US" sz="2000" dirty="0"/>
              <a:t>. Retrieved from 	http://www.nytimes.com</a:t>
            </a:r>
          </a:p>
          <a:p>
            <a:pPr indent="342900" eaLnBrk="1" hangingPunct="1">
              <a:buFont typeface="Arial" charset="0"/>
              <a:buChar char="•"/>
              <a:defRPr/>
            </a:pPr>
            <a:endParaRPr lang="en-US" sz="2000" dirty="0"/>
          </a:p>
          <a:p>
            <a:pPr eaLnBrk="1" hangingPunct="1">
              <a:lnSpc>
                <a:spcPct val="80000"/>
              </a:lnSpc>
              <a:buFontTx/>
              <a:buNone/>
              <a:defRPr/>
            </a:pPr>
            <a:r>
              <a:rPr lang="en-US" sz="2000" b="1" dirty="0">
                <a:solidFill>
                  <a:srgbClr val="CC0000"/>
                </a:solidFill>
              </a:rPr>
              <a:t>Note: Entire document should be double spaced, not single spaced as shown in this example.</a:t>
            </a:r>
          </a:p>
          <a:p>
            <a:pPr indent="342900" eaLnBrk="1" hangingPunct="1">
              <a:buFont typeface="Arial" charset="0"/>
              <a:buChar char="•"/>
              <a:defRPr/>
            </a:pPr>
            <a:endParaRPr lang="en-US" sz="2000" dirty="0"/>
          </a:p>
        </p:txBody>
      </p:sp>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852362E8-5BED-4FCC-BC63-4C028847F419}" type="slidenum">
              <a:rPr lang="en-US" altLang="en-US">
                <a:solidFill>
                  <a:srgbClr val="898989"/>
                </a:solidFill>
              </a:rPr>
              <a:pPr eaLnBrk="1" hangingPunct="1"/>
              <a:t>16</a:t>
            </a:fld>
            <a:endParaRPr lang="en-US" altLang="en-US">
              <a:solidFill>
                <a:srgbClr val="898989"/>
              </a:solidFill>
            </a:endParaRPr>
          </a:p>
        </p:txBody>
      </p:sp>
      <p:sp>
        <p:nvSpPr>
          <p:cNvPr id="17414" name="TextBox 5"/>
          <p:cNvSpPr txBox="1">
            <a:spLocks noChangeArrowheads="1"/>
          </p:cNvSpPr>
          <p:nvPr/>
        </p:nvSpPr>
        <p:spPr bwMode="auto">
          <a:xfrm>
            <a:off x="2071688" y="8358188"/>
            <a:ext cx="29289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(APA, 2009, pp. 198-224)</a:t>
            </a:r>
          </a:p>
          <a:p>
            <a:pPr eaLnBrk="1" hangingPunct="1"/>
            <a:endParaRPr lang="en-US" alt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6858000" cy="1428750"/>
          </a:xfrm>
          <a:solidFill>
            <a:schemeClr val="tx2">
              <a:lumMod val="60000"/>
              <a:lumOff val="40000"/>
            </a:schemeClr>
          </a:solidFill>
        </p:spPr>
        <p:txBody>
          <a:bodyPr/>
          <a:lstStyle/>
          <a:p>
            <a:pPr eaLnBrk="1" hangingPunct="1">
              <a:defRPr/>
            </a:pPr>
            <a:r>
              <a:rPr lang="en-US" dirty="0"/>
              <a:t>Reference: No Author </a:t>
            </a:r>
          </a:p>
        </p:txBody>
      </p:sp>
      <p:sp>
        <p:nvSpPr>
          <p:cNvPr id="18435" name="Rectangle 3"/>
          <p:cNvSpPr>
            <a:spLocks noGrp="1" noChangeArrowheads="1"/>
          </p:cNvSpPr>
          <p:nvPr>
            <p:ph idx="1"/>
          </p:nvPr>
        </p:nvSpPr>
        <p:spPr>
          <a:xfrm>
            <a:off x="0" y="1828800"/>
            <a:ext cx="6858000" cy="5486400"/>
          </a:xfrm>
        </p:spPr>
        <p:txBody>
          <a:bodyPr/>
          <a:lstStyle/>
          <a:p>
            <a:pPr eaLnBrk="1" hangingPunct="1">
              <a:buFontTx/>
              <a:buNone/>
            </a:pPr>
            <a:r>
              <a:rPr lang="en-US" altLang="en-US"/>
              <a:t>Book, no author or editor:</a:t>
            </a:r>
          </a:p>
          <a:p>
            <a:pPr eaLnBrk="1" hangingPunct="1"/>
            <a:endParaRPr lang="en-US" altLang="en-US"/>
          </a:p>
          <a:p>
            <a:pPr eaLnBrk="1" hangingPunct="1"/>
            <a:r>
              <a:rPr lang="en-US" altLang="en-US" i="1"/>
              <a:t>Merriam-Webster's collegiate 	 	 	  dictionary</a:t>
            </a:r>
            <a:r>
              <a:rPr lang="en-US" altLang="en-US"/>
              <a:t> (11th ed.). (2005). 	 	  Springfield, MA: Merriam-		  	  Webster.</a:t>
            </a:r>
          </a:p>
        </p:txBody>
      </p:sp>
      <p:sp>
        <p:nvSpPr>
          <p:cNvPr id="7" name="Date Placeholder 3"/>
          <p:cNvSpPr>
            <a:spLocks noGrp="1"/>
          </p:cNvSpPr>
          <p:nvPr>
            <p:ph type="dt" sz="quarter" idx="10"/>
          </p:nvPr>
        </p:nvSpPr>
        <p:spPr/>
        <p:txBody>
          <a:bodyPr/>
          <a:lstStyle/>
          <a:p>
            <a:pPr>
              <a:defRPr/>
            </a:pPr>
            <a:fld id="{4DB7BD93-402D-47A3-BBDB-F76C17ED0D77}" type="datetime1">
              <a:rPr lang="en-US"/>
              <a:pPr>
                <a:defRPr/>
              </a:pPr>
              <a:t>8/9/2016</a:t>
            </a:fld>
            <a:endParaRPr lang="en-US" dirty="0"/>
          </a:p>
        </p:txBody>
      </p:sp>
      <p:sp>
        <p:nvSpPr>
          <p:cNvPr id="9"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C14DAB6-F889-4702-9FD5-05C9A198A431}" type="slidenum">
              <a:rPr lang="en-US" altLang="en-US">
                <a:solidFill>
                  <a:srgbClr val="898989"/>
                </a:solidFill>
              </a:rPr>
              <a:pPr eaLnBrk="1" hangingPunct="1"/>
              <a:t>17</a:t>
            </a:fld>
            <a:endParaRPr lang="en-US" altLang="en-US">
              <a:solidFill>
                <a:srgbClr val="898989"/>
              </a:solidFill>
            </a:endParaRPr>
          </a:p>
        </p:txBody>
      </p:sp>
      <p:sp>
        <p:nvSpPr>
          <p:cNvPr id="18438" name="Line 4"/>
          <p:cNvSpPr>
            <a:spLocks noChangeShapeType="1"/>
          </p:cNvSpPr>
          <p:nvPr/>
        </p:nvSpPr>
        <p:spPr bwMode="auto">
          <a:xfrm flipV="1">
            <a:off x="642938" y="3786188"/>
            <a:ext cx="514350" cy="3454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8439" name="Text Box 5"/>
          <p:cNvSpPr txBox="1">
            <a:spLocks noChangeArrowheads="1"/>
          </p:cNvSpPr>
          <p:nvPr/>
        </p:nvSpPr>
        <p:spPr bwMode="auto">
          <a:xfrm>
            <a:off x="514350" y="7315200"/>
            <a:ext cx="5794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ahoma" panose="020B0604030504040204" pitchFamily="34" charset="0"/>
              </a:rPr>
              <a:t>Note: Hanging indent, references are flush left with 2</a:t>
            </a:r>
            <a:r>
              <a:rPr lang="en-US" altLang="en-US" b="1" baseline="30000">
                <a:latin typeface="Tahoma" panose="020B0604030504040204" pitchFamily="34" charset="0"/>
              </a:rPr>
              <a:t>nd</a:t>
            </a:r>
            <a:r>
              <a:rPr lang="en-US" altLang="en-US" b="1">
                <a:latin typeface="Tahoma" panose="020B0604030504040204" pitchFamily="34" charset="0"/>
              </a:rPr>
              <a:t> &amp; 3</a:t>
            </a:r>
            <a:r>
              <a:rPr lang="en-US" altLang="en-US" b="1" baseline="30000">
                <a:latin typeface="Tahoma" panose="020B0604030504040204" pitchFamily="34" charset="0"/>
              </a:rPr>
              <a:t>rd  </a:t>
            </a:r>
            <a:r>
              <a:rPr lang="en-US" altLang="en-US" b="1">
                <a:latin typeface="Tahoma" panose="020B0604030504040204" pitchFamily="34" charset="0"/>
              </a:rPr>
              <a:t>lines indented 5 spaces, no author</a:t>
            </a:r>
          </a:p>
        </p:txBody>
      </p:sp>
      <p:sp>
        <p:nvSpPr>
          <p:cNvPr id="18440" name="Text Box 6"/>
          <p:cNvSpPr txBox="1">
            <a:spLocks noChangeArrowheads="1"/>
          </p:cNvSpPr>
          <p:nvPr/>
        </p:nvSpPr>
        <p:spPr bwMode="auto">
          <a:xfrm>
            <a:off x="2228850" y="8229600"/>
            <a:ext cx="29146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latin typeface="Tahoma" panose="020B0604030504040204" pitchFamily="34" charset="0"/>
              </a:rPr>
              <a:t>(APA, 2009, pp. 198-224)</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6858000" cy="1214438"/>
          </a:xfrm>
          <a:solidFill>
            <a:schemeClr val="tx2">
              <a:lumMod val="60000"/>
              <a:lumOff val="40000"/>
            </a:schemeClr>
          </a:solidFill>
        </p:spPr>
        <p:txBody>
          <a:bodyPr/>
          <a:lstStyle/>
          <a:p>
            <a:pPr eaLnBrk="1" hangingPunct="1">
              <a:defRPr/>
            </a:pPr>
            <a:r>
              <a:rPr lang="en-US"/>
              <a:t>   No Author, Web Citation</a:t>
            </a:r>
          </a:p>
        </p:txBody>
      </p:sp>
      <p:sp>
        <p:nvSpPr>
          <p:cNvPr id="113667" name="Rectangle 3"/>
          <p:cNvSpPr>
            <a:spLocks noGrp="1" noChangeArrowheads="1"/>
          </p:cNvSpPr>
          <p:nvPr>
            <p:ph idx="1"/>
          </p:nvPr>
        </p:nvSpPr>
        <p:spPr>
          <a:xfrm>
            <a:off x="0" y="1571625"/>
            <a:ext cx="6500813" cy="7572375"/>
          </a:xfrm>
        </p:spPr>
        <p:txBody>
          <a:bodyPr rtlCol="0">
            <a:normAutofit fontScale="25000" lnSpcReduction="20000"/>
          </a:bodyPr>
          <a:lstStyle/>
          <a:p>
            <a:pPr eaLnBrk="1" hangingPunct="1">
              <a:buFont typeface="Arial" charset="0"/>
              <a:buNone/>
              <a:defRPr/>
            </a:pPr>
            <a:r>
              <a:rPr lang="en-US" sz="11200" dirty="0"/>
              <a:t>When there is no author for a web page, the title moves to the first position of the reference entry:</a:t>
            </a:r>
          </a:p>
          <a:p>
            <a:pPr eaLnBrk="1" hangingPunct="1">
              <a:buFont typeface="Arial" charset="0"/>
              <a:buNone/>
              <a:defRPr/>
            </a:pPr>
            <a:r>
              <a:rPr lang="en-US" sz="11200" b="1" dirty="0"/>
              <a:t>Example:</a:t>
            </a:r>
          </a:p>
          <a:p>
            <a:pPr eaLnBrk="1" hangingPunct="1">
              <a:buFont typeface="Arial" charset="0"/>
              <a:buNone/>
              <a:defRPr/>
            </a:pPr>
            <a:r>
              <a:rPr lang="en-US" sz="11200" dirty="0"/>
              <a:t>New child vaccine gets funding boost. 	(2001). Retrieved March 21, 2010, 	from 	http://news.ninemsn.com.au/health	/story_13178.asp</a:t>
            </a:r>
          </a:p>
          <a:p>
            <a:pPr eaLnBrk="1" hangingPunct="1">
              <a:buFont typeface="Arial" charset="0"/>
              <a:buChar char="•"/>
              <a:defRPr/>
            </a:pPr>
            <a:endParaRPr lang="en-US" sz="11200" dirty="0"/>
          </a:p>
          <a:p>
            <a:pPr eaLnBrk="1" hangingPunct="1">
              <a:buFont typeface="Arial" charset="0"/>
              <a:buNone/>
              <a:defRPr/>
            </a:pPr>
            <a:r>
              <a:rPr lang="en-US" sz="11200" b="1" dirty="0">
                <a:solidFill>
                  <a:srgbClr val="C00000"/>
                </a:solidFill>
              </a:rPr>
              <a:t>No author, no year, and no page numbers</a:t>
            </a:r>
          </a:p>
          <a:p>
            <a:pPr eaLnBrk="1" hangingPunct="1">
              <a:buFont typeface="Arial" charset="0"/>
              <a:buNone/>
              <a:defRPr/>
            </a:pPr>
            <a:r>
              <a:rPr lang="en-US" sz="11200" b="1" dirty="0"/>
              <a:t>Example:</a:t>
            </a:r>
          </a:p>
          <a:p>
            <a:pPr eaLnBrk="1" hangingPunct="1">
              <a:buFont typeface="Arial" charset="0"/>
              <a:buNone/>
              <a:defRPr/>
            </a:pPr>
            <a:r>
              <a:rPr lang="en-US" sz="11200" dirty="0"/>
              <a:t>Heuristic. (</a:t>
            </a:r>
            <a:r>
              <a:rPr lang="en-US" sz="11200" dirty="0" err="1"/>
              <a:t>n.d</a:t>
            </a:r>
            <a:r>
              <a:rPr lang="en-US" sz="11200" dirty="0"/>
              <a:t>.). In </a:t>
            </a:r>
            <a:r>
              <a:rPr lang="en-US" sz="11200" i="1" dirty="0"/>
              <a:t>Merriam-Webster’s 	online dictionary</a:t>
            </a:r>
            <a:r>
              <a:rPr lang="en-US" sz="11200" dirty="0"/>
              <a:t> (11th ed.). 	Retrieved from http://www.m-	w.com/dictionary/heuristic</a:t>
            </a:r>
          </a:p>
          <a:p>
            <a:pPr eaLnBrk="1" hangingPunct="1">
              <a:buFont typeface="Arial" charset="0"/>
              <a:buNone/>
              <a:defRPr/>
            </a:pPr>
            <a:endParaRPr lang="en-US" sz="9600" dirty="0"/>
          </a:p>
          <a:p>
            <a:pPr eaLnBrk="1" hangingPunct="1">
              <a:buFont typeface="Arial" charset="0"/>
              <a:buNone/>
              <a:defRPr/>
            </a:pPr>
            <a:r>
              <a:rPr lang="en-US" sz="9600" b="1" dirty="0">
                <a:solidFill>
                  <a:srgbClr val="C00000"/>
                </a:solidFill>
              </a:rPr>
              <a:t>Note: </a:t>
            </a:r>
            <a:r>
              <a:rPr lang="en-US" sz="9600" dirty="0"/>
              <a:t>“</a:t>
            </a:r>
            <a:r>
              <a:rPr lang="en-US" sz="9600" dirty="0" err="1"/>
              <a:t>n.d</a:t>
            </a:r>
            <a:r>
              <a:rPr lang="en-US" sz="9600" dirty="0"/>
              <a:t>." for no date</a:t>
            </a:r>
          </a:p>
          <a:p>
            <a:pPr eaLnBrk="1" hangingPunct="1">
              <a:buFont typeface="Arial" charset="0"/>
              <a:buNone/>
              <a:defRPr/>
            </a:pPr>
            <a:endParaRPr lang="en-US" sz="5100" dirty="0"/>
          </a:p>
          <a:p>
            <a:pPr eaLnBrk="1" hangingPunct="1">
              <a:buFont typeface="Arial" charset="0"/>
              <a:buChar char="•"/>
              <a:defRPr/>
            </a:pPr>
            <a:endParaRPr lang="en-US" sz="5100" dirty="0"/>
          </a:p>
          <a:p>
            <a:pPr eaLnBrk="1" fontAlgn="auto" hangingPunct="1">
              <a:spcAft>
                <a:spcPts val="0"/>
              </a:spcAft>
              <a:buFontTx/>
              <a:buNone/>
              <a:defRPr/>
            </a:pPr>
            <a:endParaRPr lang="en-US" sz="2800" dirty="0"/>
          </a:p>
          <a:p>
            <a:pPr eaLnBrk="1" fontAlgn="auto" hangingPunct="1">
              <a:spcAft>
                <a:spcPts val="0"/>
              </a:spcAft>
              <a:buFontTx/>
              <a:buNone/>
              <a:defRPr/>
            </a:pPr>
            <a:r>
              <a:rPr lang="en-US" sz="2800" dirty="0"/>
              <a:t> </a:t>
            </a:r>
          </a:p>
          <a:p>
            <a:pPr eaLnBrk="1" fontAlgn="auto" hangingPunct="1">
              <a:spcAft>
                <a:spcPts val="0"/>
              </a:spcAft>
              <a:buFontTx/>
              <a:buNone/>
              <a:defRPr/>
            </a:pPr>
            <a:endParaRPr lang="en-US" b="1" dirty="0">
              <a:solidFill>
                <a:srgbClr val="800000"/>
              </a:solidFill>
            </a:endParaRPr>
          </a:p>
          <a:p>
            <a:pPr eaLnBrk="1" fontAlgn="auto" hangingPunct="1">
              <a:spcAft>
                <a:spcPts val="0"/>
              </a:spcAft>
              <a:buFontTx/>
              <a:buNone/>
              <a:defRPr/>
            </a:pPr>
            <a:r>
              <a:rPr lang="en-US" b="1" dirty="0">
                <a:solidFill>
                  <a:srgbClr val="800000"/>
                </a:solidFill>
              </a:rPr>
              <a:t> </a:t>
            </a:r>
            <a:endParaRPr lang="en-US" sz="2800" dirty="0"/>
          </a:p>
        </p:txBody>
      </p:sp>
      <p:sp>
        <p:nvSpPr>
          <p:cNvPr id="5" name="Date Placeholder 3"/>
          <p:cNvSpPr>
            <a:spLocks noGrp="1"/>
          </p:cNvSpPr>
          <p:nvPr>
            <p:ph type="dt" sz="quarter" idx="10"/>
          </p:nvPr>
        </p:nvSpPr>
        <p:spPr/>
        <p:txBody>
          <a:bodyPr/>
          <a:lstStyle/>
          <a:p>
            <a:pPr>
              <a:defRPr/>
            </a:pPr>
            <a:fld id="{09FCDBBC-F393-4D69-A640-65512340DE4A}" type="datetime1">
              <a:rPr lang="en-US"/>
              <a:pPr>
                <a:defRPr/>
              </a:pPr>
              <a:t>8/9/2016</a:t>
            </a:fld>
            <a:endParaRPr lang="en-US"/>
          </a:p>
        </p:txBody>
      </p:sp>
      <p:sp>
        <p:nvSpPr>
          <p:cNvPr id="7"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2785919-1D01-4410-8601-0D31879DF6E0}" type="slidenum">
              <a:rPr lang="en-US" altLang="en-US">
                <a:solidFill>
                  <a:srgbClr val="898989"/>
                </a:solidFill>
              </a:rPr>
              <a:pPr eaLnBrk="1" hangingPunct="1"/>
              <a:t>18</a:t>
            </a:fld>
            <a:endParaRPr lang="en-US" altLang="en-US">
              <a:solidFill>
                <a:srgbClr val="898989"/>
              </a:solidFill>
            </a:endParaRPr>
          </a:p>
        </p:txBody>
      </p:sp>
      <p:sp>
        <p:nvSpPr>
          <p:cNvPr id="19462" name="Text Box 5"/>
          <p:cNvSpPr txBox="1">
            <a:spLocks noChangeArrowheads="1"/>
          </p:cNvSpPr>
          <p:nvPr/>
        </p:nvSpPr>
        <p:spPr bwMode="auto">
          <a:xfrm>
            <a:off x="3071813" y="8501063"/>
            <a:ext cx="22145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a:latin typeface="Tahoma" panose="020B0604030504040204" pitchFamily="34" charset="0"/>
              </a:rPr>
              <a:t>(APA, 2009, p. 205)</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604963"/>
          </a:xfrm>
          <a:solidFill>
            <a:schemeClr val="tx2">
              <a:lumMod val="60000"/>
              <a:lumOff val="40000"/>
            </a:schemeClr>
          </a:solidFill>
        </p:spPr>
        <p:txBody>
          <a:bodyPr/>
          <a:lstStyle/>
          <a:p>
            <a:pPr eaLnBrk="1" hangingPunct="1">
              <a:defRPr/>
            </a:pPr>
            <a:br>
              <a:rPr lang="en-US" b="1" dirty="0"/>
            </a:br>
            <a:r>
              <a:rPr lang="en-US" dirty="0"/>
              <a:t>What is a digital object identifier, or DOI?</a:t>
            </a:r>
            <a:br>
              <a:rPr lang="en-US" b="1" dirty="0"/>
            </a:br>
            <a:endParaRPr lang="en-US" dirty="0"/>
          </a:p>
        </p:txBody>
      </p:sp>
      <p:sp>
        <p:nvSpPr>
          <p:cNvPr id="20483" name="Content Placeholder 2"/>
          <p:cNvSpPr>
            <a:spLocks noGrp="1"/>
          </p:cNvSpPr>
          <p:nvPr>
            <p:ph idx="1"/>
          </p:nvPr>
        </p:nvSpPr>
        <p:spPr>
          <a:xfrm>
            <a:off x="0" y="1571625"/>
            <a:ext cx="6858000" cy="7572375"/>
          </a:xfrm>
        </p:spPr>
        <p:txBody>
          <a:bodyPr/>
          <a:lstStyle/>
          <a:p>
            <a:pPr eaLnBrk="1" hangingPunct="1"/>
            <a:r>
              <a:rPr lang="en-US" altLang="en-US" b="1"/>
              <a:t> </a:t>
            </a:r>
            <a:r>
              <a:rPr lang="en-US" altLang="en-US" sz="2400"/>
              <a:t>A digital object identifier (DOI) is a unique code assigned to identify content and provide a persistent link to its location on the Internet. The publisher assigns a DOI when an article is published and made available electronically.</a:t>
            </a:r>
          </a:p>
          <a:p>
            <a:pPr eaLnBrk="1" hangingPunct="1"/>
            <a:endParaRPr lang="en-US" altLang="en-US" sz="2400"/>
          </a:p>
          <a:p>
            <a:pPr eaLnBrk="1" hangingPunct="1"/>
            <a:r>
              <a:rPr lang="en-US" altLang="en-US" sz="2400"/>
              <a:t>All DOI numbers begin with a </a:t>
            </a:r>
            <a:r>
              <a:rPr lang="en-US" altLang="en-US" sz="2400" i="1"/>
              <a:t>10</a:t>
            </a:r>
            <a:r>
              <a:rPr lang="en-US" altLang="en-US" sz="2400"/>
              <a:t> and contain a prefix and a suffix separated by a slash. </a:t>
            </a:r>
          </a:p>
          <a:p>
            <a:pPr eaLnBrk="1" hangingPunct="1"/>
            <a:endParaRPr lang="en-US" altLang="en-US" sz="2400"/>
          </a:p>
          <a:p>
            <a:pPr eaLnBrk="1" hangingPunct="1"/>
            <a:r>
              <a:rPr lang="en-US" altLang="en-US" sz="2400"/>
              <a:t>Include DOIs (when available) for both print and electronic sources. The DOI is typically located on the first page of the electronic journal article, near the copyright notice. </a:t>
            </a:r>
          </a:p>
          <a:p>
            <a:pPr eaLnBrk="1" hangingPunct="1">
              <a:buFont typeface="Arial" panose="020B0604020202020204" pitchFamily="34" charset="0"/>
              <a:buNone/>
            </a:pPr>
            <a:r>
              <a:rPr lang="en-US" altLang="en-US" sz="2000" b="1">
                <a:solidFill>
                  <a:srgbClr val="C00000"/>
                </a:solidFill>
              </a:rPr>
              <a:t>Example:</a:t>
            </a:r>
            <a:endParaRPr lang="en-US" altLang="en-US" sz="2000">
              <a:solidFill>
                <a:srgbClr val="C00000"/>
              </a:solidFill>
            </a:endParaRPr>
          </a:p>
          <a:p>
            <a:pPr eaLnBrk="1" hangingPunct="1">
              <a:buFont typeface="Arial" panose="020B0604020202020204" pitchFamily="34" charset="0"/>
              <a:buNone/>
            </a:pPr>
            <a:r>
              <a:rPr lang="en-US" altLang="en-US" sz="2000"/>
              <a:t>Schatz, B. R. (2000, November 17). Learning by text or context? 	[Review of the book </a:t>
            </a:r>
            <a:r>
              <a:rPr lang="en-US" altLang="en-US" sz="2000" i="1"/>
              <a:t>The social life of </a:t>
            </a:r>
            <a:br>
              <a:rPr lang="en-US" altLang="en-US" sz="2000" i="1"/>
            </a:br>
            <a:r>
              <a:rPr lang="en-US" altLang="en-US" sz="2000" i="1"/>
              <a:t>     	information</a:t>
            </a:r>
            <a:r>
              <a:rPr lang="en-US" altLang="en-US" sz="2000"/>
              <a:t>, by J. S. Brown &amp; P. Duguid]. </a:t>
            </a:r>
            <a:r>
              <a:rPr lang="en-US" altLang="en-US" sz="2000" i="1"/>
              <a:t>Science, 290,</a:t>
            </a:r>
            <a:r>
              <a:rPr lang="en-US" altLang="en-US" sz="2000"/>
              <a:t> 	1304. doi:10.1126/science.290.5495.1304</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84C18D-D884-4121-A296-BC2945F87F4C}" type="slidenum">
              <a:rPr lang="en-US" altLang="en-US">
                <a:solidFill>
                  <a:srgbClr val="898989"/>
                </a:solidFill>
              </a:rPr>
              <a:pPr eaLnBrk="1" hangingPunct="1"/>
              <a:t>19</a:t>
            </a:fld>
            <a:endParaRPr lang="en-US" altLang="en-US">
              <a:solidFill>
                <a:srgbClr val="898989"/>
              </a:solidFill>
            </a:endParaRP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428750"/>
          </a:xfrm>
          <a:solidFill>
            <a:schemeClr val="tx2">
              <a:lumMod val="60000"/>
              <a:lumOff val="40000"/>
            </a:schemeClr>
          </a:solidFill>
        </p:spPr>
        <p:txBody>
          <a:bodyPr/>
          <a:lstStyle/>
          <a:p>
            <a:pPr eaLnBrk="1" hangingPunct="1">
              <a:defRPr/>
            </a:pPr>
            <a:r>
              <a:rPr lang="en-US" dirty="0"/>
              <a:t>Presentation Overview</a:t>
            </a:r>
          </a:p>
        </p:txBody>
      </p:sp>
      <p:sp>
        <p:nvSpPr>
          <p:cNvPr id="3075" name="Content Placeholder 2"/>
          <p:cNvSpPr>
            <a:spLocks noGrp="1"/>
          </p:cNvSpPr>
          <p:nvPr>
            <p:ph idx="1"/>
          </p:nvPr>
        </p:nvSpPr>
        <p:spPr>
          <a:xfrm>
            <a:off x="0" y="1500188"/>
            <a:ext cx="6858000" cy="6605587"/>
          </a:xfrm>
        </p:spPr>
        <p:txBody>
          <a:bodyPr/>
          <a:lstStyle/>
          <a:p>
            <a:pPr eaLnBrk="1" hangingPunct="1"/>
            <a:r>
              <a:rPr lang="en-US" altLang="en-US" sz="2400"/>
              <a:t>American Psychological Association (APA) background</a:t>
            </a:r>
          </a:p>
          <a:p>
            <a:pPr eaLnBrk="1" hangingPunct="1"/>
            <a:r>
              <a:rPr lang="en-US" altLang="en-US" sz="2400"/>
              <a:t> Overall writing tips</a:t>
            </a:r>
          </a:p>
          <a:p>
            <a:pPr eaLnBrk="1" hangingPunct="1"/>
            <a:r>
              <a:rPr lang="en-US" altLang="en-US" sz="2400"/>
              <a:t>Title Page</a:t>
            </a:r>
          </a:p>
          <a:p>
            <a:pPr eaLnBrk="1" hangingPunct="1"/>
            <a:r>
              <a:rPr lang="en-US" altLang="en-US" sz="2400"/>
              <a:t>Headings</a:t>
            </a:r>
          </a:p>
          <a:p>
            <a:pPr eaLnBrk="1" hangingPunct="1"/>
            <a:r>
              <a:rPr lang="en-US" altLang="en-US" sz="2400"/>
              <a:t>Citations</a:t>
            </a:r>
          </a:p>
          <a:p>
            <a:pPr lvl="1" eaLnBrk="1" hangingPunct="1"/>
            <a:r>
              <a:rPr lang="en-US" altLang="en-US" sz="2400"/>
              <a:t>How to cite short quotes </a:t>
            </a:r>
          </a:p>
          <a:p>
            <a:pPr lvl="1" eaLnBrk="1" hangingPunct="1"/>
            <a:r>
              <a:rPr lang="en-US" altLang="en-US" sz="2400"/>
              <a:t>How to cite electronic sources </a:t>
            </a:r>
          </a:p>
          <a:p>
            <a:pPr lvl="1" eaLnBrk="1" hangingPunct="1"/>
            <a:r>
              <a:rPr lang="en-US" altLang="en-US" sz="2400"/>
              <a:t>How to cite no author</a:t>
            </a:r>
          </a:p>
          <a:p>
            <a:pPr lvl="1" eaLnBrk="1" hangingPunct="1"/>
            <a:r>
              <a:rPr lang="en-US" altLang="en-US" sz="2400"/>
              <a:t>Personal communications</a:t>
            </a:r>
          </a:p>
          <a:p>
            <a:pPr lvl="1" eaLnBrk="1" hangingPunct="1"/>
            <a:r>
              <a:rPr lang="en-US" altLang="en-US" sz="2400"/>
              <a:t>How to cite long quotes</a:t>
            </a:r>
          </a:p>
          <a:p>
            <a:pPr eaLnBrk="1" hangingPunct="1"/>
            <a:r>
              <a:rPr lang="en-US" altLang="en-US" sz="2400"/>
              <a:t>Reference formatting</a:t>
            </a:r>
          </a:p>
          <a:p>
            <a:pPr lvl="1" eaLnBrk="1" hangingPunct="1"/>
            <a:r>
              <a:rPr lang="en-US" altLang="en-US" sz="2000"/>
              <a:t>Reference examples</a:t>
            </a:r>
          </a:p>
          <a:p>
            <a:pPr eaLnBrk="1" hangingPunct="1"/>
            <a:r>
              <a:rPr lang="en-US" altLang="en-US" sz="2400"/>
              <a:t>DOI</a:t>
            </a:r>
          </a:p>
          <a:p>
            <a:pPr eaLnBrk="1" hangingPunct="1"/>
            <a:r>
              <a:rPr lang="en-US" altLang="en-US" sz="2400"/>
              <a:t>Additional APA Help </a:t>
            </a:r>
          </a:p>
          <a:p>
            <a:pPr eaLnBrk="1" hangingPunct="1"/>
            <a:endParaRPr lang="en-US" altLang="en-US"/>
          </a:p>
        </p:txBody>
      </p:sp>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50AFD31-E690-4EDF-B9DD-778EC33DFB0F}" type="slidenum">
              <a:rPr lang="en-US" altLang="en-US">
                <a:solidFill>
                  <a:srgbClr val="898989"/>
                </a:solidFill>
              </a:rPr>
              <a:pPr eaLnBrk="1" hangingPunct="1"/>
              <a:t>2</a:t>
            </a:fld>
            <a:endParaRPr lang="en-US" altLang="en-US">
              <a:solidFill>
                <a:srgbClr val="898989"/>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0"/>
            <a:ext cx="6858000" cy="1357313"/>
          </a:xfrm>
          <a:solidFill>
            <a:schemeClr val="tx2">
              <a:lumMod val="60000"/>
              <a:lumOff val="40000"/>
            </a:schemeClr>
          </a:solidFill>
        </p:spPr>
        <p:txBody>
          <a:bodyPr/>
          <a:lstStyle/>
          <a:p>
            <a:pPr algn="l" eaLnBrk="1" hangingPunct="1">
              <a:defRPr/>
            </a:pPr>
            <a:r>
              <a:rPr lang="en-US" dirty="0"/>
              <a:t>Additional APA Help</a:t>
            </a:r>
          </a:p>
        </p:txBody>
      </p:sp>
      <p:sp>
        <p:nvSpPr>
          <p:cNvPr id="21507" name="Content Placeholder 2"/>
          <p:cNvSpPr>
            <a:spLocks noGrp="1"/>
          </p:cNvSpPr>
          <p:nvPr>
            <p:ph idx="1"/>
          </p:nvPr>
        </p:nvSpPr>
        <p:spPr>
          <a:xfrm>
            <a:off x="0" y="1500188"/>
            <a:ext cx="6515100" cy="6667500"/>
          </a:xfrm>
        </p:spPr>
        <p:txBody>
          <a:bodyPr/>
          <a:lstStyle/>
          <a:p>
            <a:pPr eaLnBrk="1" hangingPunct="1">
              <a:buFont typeface="Arial" panose="020B0604020202020204" pitchFamily="34" charset="0"/>
              <a:buNone/>
            </a:pPr>
            <a:endParaRPr lang="en-US" altLang="en-US" sz="2800"/>
          </a:p>
          <a:p>
            <a:pPr eaLnBrk="1" hangingPunct="1">
              <a:buFont typeface="Arial" panose="020B0604020202020204" pitchFamily="34" charset="0"/>
              <a:buNone/>
            </a:pPr>
            <a:r>
              <a:rPr lang="en-US" altLang="en-US" sz="2800" b="1"/>
              <a:t>APA resources include:</a:t>
            </a:r>
          </a:p>
          <a:p>
            <a:pPr eaLnBrk="1" hangingPunct="1"/>
            <a:r>
              <a:rPr lang="en-US" altLang="en-US" sz="2800"/>
              <a:t>APA website:</a:t>
            </a:r>
            <a:r>
              <a:rPr lang="en-US" altLang="en-US" sz="2800">
                <a:hlinkClick r:id="rId3"/>
              </a:rPr>
              <a:t> http://www.apastyle.org/</a:t>
            </a:r>
            <a:endParaRPr lang="en-US" altLang="en-US" sz="2800"/>
          </a:p>
          <a:p>
            <a:pPr eaLnBrk="1" hangingPunct="1">
              <a:buFont typeface="Arial" panose="020B0604020202020204" pitchFamily="34" charset="0"/>
              <a:buNone/>
            </a:pPr>
            <a:endParaRPr lang="en-US" altLang="en-US" sz="2800"/>
          </a:p>
          <a:p>
            <a:pPr eaLnBrk="1" hangingPunct="1"/>
            <a:r>
              <a:rPr lang="en-US" altLang="en-US" sz="2800"/>
              <a:t>Learn the basics quickly with a free tutorial on the APA website from the link above.</a:t>
            </a:r>
          </a:p>
          <a:p>
            <a:pPr eaLnBrk="1" hangingPunct="1"/>
            <a:endParaRPr lang="en-US" altLang="en-US" sz="2800"/>
          </a:p>
          <a:p>
            <a:pPr eaLnBrk="1" hangingPunct="1"/>
            <a:r>
              <a:rPr lang="en-US" altLang="en-US" sz="2800"/>
              <a:t>Purchase a copy of the Publication Manual of the American Psychological Association, 6</a:t>
            </a:r>
            <a:r>
              <a:rPr lang="en-US" altLang="en-US" sz="2800" baseline="30000"/>
              <a:t>th</a:t>
            </a:r>
            <a:r>
              <a:rPr lang="en-US" altLang="en-US" sz="2800"/>
              <a:t> ed.  </a:t>
            </a:r>
          </a:p>
          <a:p>
            <a:pPr eaLnBrk="1" hangingPunct="1">
              <a:buFont typeface="Arial" panose="020B0604020202020204" pitchFamily="34" charset="0"/>
              <a:buNone/>
            </a:pPr>
            <a:br>
              <a:rPr lang="en-US" altLang="en-US"/>
            </a:br>
            <a:r>
              <a:rPr lang="en-US" altLang="en-US" sz="2800" i="1"/>
              <a:t>Consequences of not citing material developed by another is plagiarism</a:t>
            </a:r>
          </a:p>
        </p:txBody>
      </p:sp>
      <p:sp>
        <p:nvSpPr>
          <p:cNvPr id="4" name="Date Placeholder 3"/>
          <p:cNvSpPr>
            <a:spLocks noGrp="1"/>
          </p:cNvSpPr>
          <p:nvPr>
            <p:ph type="dt" sz="quarter" idx="10"/>
          </p:nvPr>
        </p:nvSpPr>
        <p:spPr/>
        <p:txBody>
          <a:bodyPr/>
          <a:lstStyle/>
          <a:p>
            <a:pPr>
              <a:defRPr/>
            </a:pPr>
            <a:fld id="{B05B6D9F-6CA5-463B-8DA7-7404DF88DCC9}" type="datetime1">
              <a:rPr lang="en-US"/>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99B8ED8-6A96-490C-A824-34FFA6378A9C}" type="slidenum">
              <a:rPr lang="en-US" altLang="en-US">
                <a:solidFill>
                  <a:srgbClr val="898989"/>
                </a:solidFill>
              </a:rPr>
              <a:pPr eaLnBrk="1" hangingPunct="1"/>
              <a:t>20</a:t>
            </a:fld>
            <a:endParaRPr lang="en-US" altLang="en-US">
              <a:solidFill>
                <a:srgbClr val="898989"/>
              </a:solidFill>
            </a:endParaRPr>
          </a:p>
        </p:txBody>
      </p:sp>
      <p:pic>
        <p:nvPicPr>
          <p:cNvPr id="21510" name="Picture 2" descr="C:\Users\Owner\AppData\Local\Microsoft\Windows\Temporary Internet Files\Content.IE5\M759A0C4\MCj04344110000[1].wm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6313" y="0"/>
            <a:ext cx="1285875" cy="144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357313"/>
          </a:xfrm>
          <a:solidFill>
            <a:schemeClr val="tx2">
              <a:lumMod val="60000"/>
              <a:lumOff val="40000"/>
            </a:schemeClr>
          </a:solidFill>
        </p:spPr>
        <p:txBody>
          <a:bodyPr rtlCol="0">
            <a:normAutofit/>
          </a:bodyPr>
          <a:lstStyle/>
          <a:p>
            <a:pPr eaLnBrk="1" hangingPunct="1">
              <a:defRPr/>
            </a:pPr>
            <a:r>
              <a:rPr lang="en-US" dirty="0"/>
              <a:t>APA Background</a:t>
            </a:r>
          </a:p>
        </p:txBody>
      </p:sp>
      <p:sp>
        <p:nvSpPr>
          <p:cNvPr id="4099" name="Content Placeholder 2"/>
          <p:cNvSpPr>
            <a:spLocks noGrp="1"/>
          </p:cNvSpPr>
          <p:nvPr>
            <p:ph idx="1"/>
          </p:nvPr>
        </p:nvSpPr>
        <p:spPr>
          <a:xfrm>
            <a:off x="0" y="1500188"/>
            <a:ext cx="6858000" cy="6667500"/>
          </a:xfrm>
        </p:spPr>
        <p:txBody>
          <a:bodyPr/>
          <a:lstStyle/>
          <a:p>
            <a:pPr eaLnBrk="1" hangingPunct="1">
              <a:buFont typeface="Arial" panose="020B0604020202020204" pitchFamily="34" charset="0"/>
              <a:buNone/>
            </a:pPr>
            <a:r>
              <a:rPr lang="en-US" altLang="en-US" sz="2800"/>
              <a:t>The </a:t>
            </a:r>
            <a:r>
              <a:rPr lang="en-US" altLang="en-US" sz="2800" i="1"/>
              <a:t>Publication Manual of the American Psychological Association (APA) </a:t>
            </a:r>
            <a:r>
              <a:rPr lang="en-US" altLang="en-US" sz="2800"/>
              <a:t> is the style manual of choice for writers, editors, students, and educators.</a:t>
            </a:r>
          </a:p>
          <a:p>
            <a:pPr eaLnBrk="1" hangingPunct="1">
              <a:buFont typeface="Arial" panose="020B0604020202020204" pitchFamily="34" charset="0"/>
              <a:buNone/>
            </a:pPr>
            <a:endParaRPr lang="en-US" altLang="en-US" sz="2800"/>
          </a:p>
          <a:p>
            <a:pPr eaLnBrk="1" hangingPunct="1"/>
            <a:r>
              <a:rPr lang="en-US" altLang="en-US" sz="2800"/>
              <a:t>When editors or teachers ask students to write in </a:t>
            </a:r>
            <a:r>
              <a:rPr lang="en-US" altLang="en-US" sz="2800" i="1"/>
              <a:t>APA Style</a:t>
            </a:r>
            <a:r>
              <a:rPr lang="en-US" altLang="en-US" sz="2800"/>
              <a:t>, they are referring to the editorial style that many of the social and behavioral sciences have adopted to present written material in the field. </a:t>
            </a:r>
          </a:p>
          <a:p>
            <a:pPr eaLnBrk="1" hangingPunct="1">
              <a:buFont typeface="Arial" panose="020B0604020202020204" pitchFamily="34" charset="0"/>
              <a:buNone/>
            </a:pPr>
            <a:endParaRPr lang="en-US" altLang="en-US" sz="2000"/>
          </a:p>
          <a:p>
            <a:pPr eaLnBrk="1" hangingPunct="1">
              <a:buFont typeface="Arial" panose="020B0604020202020204" pitchFamily="34" charset="0"/>
              <a:buNone/>
            </a:pPr>
            <a:r>
              <a:rPr lang="en-US" altLang="en-US"/>
              <a:t> </a:t>
            </a:r>
            <a:r>
              <a:rPr lang="en-US" altLang="en-US" sz="2000"/>
              <a:t> </a:t>
            </a:r>
          </a:p>
          <a:p>
            <a:pPr eaLnBrk="1" hangingPunct="1">
              <a:buFont typeface="Arial" panose="020B0604020202020204" pitchFamily="34" charset="0"/>
              <a:buNone/>
            </a:pPr>
            <a:endParaRPr lang="en-US" altLang="en-US"/>
          </a:p>
        </p:txBody>
      </p:sp>
      <p:sp>
        <p:nvSpPr>
          <p:cNvPr id="4" name="Date Placeholder 3"/>
          <p:cNvSpPr>
            <a:spLocks noGrp="1"/>
          </p:cNvSpPr>
          <p:nvPr>
            <p:ph type="dt" sz="quarter" idx="10"/>
          </p:nvPr>
        </p:nvSpPr>
        <p:spPr/>
        <p:txBody>
          <a:bodyPr/>
          <a:lstStyle/>
          <a:p>
            <a:pPr>
              <a:defRPr/>
            </a:pPr>
            <a:fld id="{B05B6D9F-6CA5-463B-8DA7-7404DF88DCC9}" type="datetime1">
              <a:rPr lang="en-US"/>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10B0CEA2-9736-403F-BB96-D86E57650873}" type="slidenum">
              <a:rPr lang="en-US" altLang="en-US">
                <a:solidFill>
                  <a:srgbClr val="898989"/>
                </a:solidFill>
              </a:rPr>
              <a:pPr eaLnBrk="1" hangingPunct="1"/>
              <a:t>3</a:t>
            </a:fld>
            <a:endParaRPr lang="en-US" altLang="en-US">
              <a:solidFill>
                <a:srgbClr val="898989"/>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itle 1"/>
          <p:cNvSpPr>
            <a:spLocks noGrp="1"/>
          </p:cNvSpPr>
          <p:nvPr>
            <p:ph type="title"/>
          </p:nvPr>
        </p:nvSpPr>
        <p:spPr>
          <a:xfrm>
            <a:off x="0" y="0"/>
            <a:ext cx="6858000" cy="1571625"/>
          </a:xfrm>
          <a:solidFill>
            <a:schemeClr val="tx2">
              <a:lumMod val="60000"/>
              <a:lumOff val="40000"/>
            </a:schemeClr>
          </a:solidFill>
        </p:spPr>
        <p:txBody>
          <a:bodyPr/>
          <a:lstStyle/>
          <a:p>
            <a:pPr eaLnBrk="1" hangingPunct="1">
              <a:defRPr/>
            </a:pPr>
            <a:r>
              <a:rPr lang="en-US" dirty="0"/>
              <a:t>APA Background continued</a:t>
            </a:r>
          </a:p>
        </p:txBody>
      </p:sp>
      <p:sp>
        <p:nvSpPr>
          <p:cNvPr id="5123" name="Content Placeholder 2"/>
          <p:cNvSpPr>
            <a:spLocks noGrp="1"/>
          </p:cNvSpPr>
          <p:nvPr>
            <p:ph idx="1"/>
          </p:nvPr>
        </p:nvSpPr>
        <p:spPr>
          <a:xfrm>
            <a:off x="214313" y="1857375"/>
            <a:ext cx="6300787" cy="6310313"/>
          </a:xfrm>
        </p:spPr>
        <p:txBody>
          <a:bodyPr/>
          <a:lstStyle/>
          <a:p>
            <a:pPr eaLnBrk="1" hangingPunct="1"/>
            <a:r>
              <a:rPr lang="en-US" altLang="en-US" sz="2800"/>
              <a:t>APA Style was first developed 80 years ago by a group of social scientists who wished to establish sound standards of communication. Since that time, it has been adopted by leaders in many fields and has been used by writers around the world.</a:t>
            </a:r>
          </a:p>
          <a:p>
            <a:pPr eaLnBrk="1" hangingPunct="1"/>
            <a:endParaRPr lang="en-US" altLang="en-US" sz="2800"/>
          </a:p>
          <a:p>
            <a:pPr eaLnBrk="1" hangingPunct="1"/>
            <a:r>
              <a:rPr lang="en-US" altLang="en-US" sz="2800"/>
              <a:t>APA's style rules and guidelines are discussed in a reference book called </a:t>
            </a:r>
            <a:r>
              <a:rPr lang="en-US" altLang="en-US" sz="2800" i="1">
                <a:hlinkClick r:id="rId3" action="ppaction://hlinkfile"/>
              </a:rPr>
              <a:t>The Publication Manual of the American Psychological Association</a:t>
            </a:r>
            <a:r>
              <a:rPr lang="en-US" altLang="en-US" sz="2800"/>
              <a:t>.</a:t>
            </a:r>
          </a:p>
          <a:p>
            <a:pPr eaLnBrk="1" hangingPunct="1"/>
            <a:endParaRPr lang="en-US" altLang="en-US"/>
          </a:p>
        </p:txBody>
      </p:sp>
      <p:sp>
        <p:nvSpPr>
          <p:cNvPr id="4" name="Date Placeholder 3"/>
          <p:cNvSpPr>
            <a:spLocks noGrp="1"/>
          </p:cNvSpPr>
          <p:nvPr>
            <p:ph type="dt" sz="quarter" idx="10"/>
          </p:nvPr>
        </p:nvSpPr>
        <p:spPr/>
        <p:txBody>
          <a:bodyPr/>
          <a:lstStyle/>
          <a:p>
            <a:pPr>
              <a:defRPr/>
            </a:pPr>
            <a:fld id="{B05B6D9F-6CA5-463B-8DA7-7404DF88DCC9}" type="datetime1">
              <a:rPr lang="en-US"/>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BE65ADB-5AF1-4B85-B493-4598FDD8F470}" type="slidenum">
              <a:rPr lang="en-US" altLang="en-US">
                <a:solidFill>
                  <a:srgbClr val="898989"/>
                </a:solidFill>
              </a:rPr>
              <a:pPr eaLnBrk="1" hangingPunct="1"/>
              <a:t>4</a:t>
            </a:fld>
            <a:endParaRPr lang="en-US" altLang="en-US">
              <a:solidFill>
                <a:srgbClr val="898989"/>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0" cy="1071563"/>
          </a:xfrm>
          <a:solidFill>
            <a:schemeClr val="tx2">
              <a:lumMod val="60000"/>
              <a:lumOff val="40000"/>
            </a:schemeClr>
          </a:solidFill>
        </p:spPr>
        <p:txBody>
          <a:bodyPr/>
          <a:lstStyle/>
          <a:p>
            <a:pPr eaLnBrk="1" hangingPunct="1">
              <a:defRPr/>
            </a:pPr>
            <a:r>
              <a:rPr lang="en-US" dirty="0"/>
              <a:t>Overall Writing Tips</a:t>
            </a:r>
          </a:p>
        </p:txBody>
      </p:sp>
      <p:sp>
        <p:nvSpPr>
          <p:cNvPr id="3" name="Content Placeholder 2"/>
          <p:cNvSpPr>
            <a:spLocks noGrp="1"/>
          </p:cNvSpPr>
          <p:nvPr>
            <p:ph idx="1"/>
          </p:nvPr>
        </p:nvSpPr>
        <p:spPr>
          <a:xfrm>
            <a:off x="0" y="1143000"/>
            <a:ext cx="6858000" cy="7024688"/>
          </a:xfrm>
        </p:spPr>
        <p:txBody>
          <a:bodyPr/>
          <a:lstStyle/>
          <a:p>
            <a:pPr eaLnBrk="1" hangingPunct="1">
              <a:buFont typeface="Arial" charset="0"/>
              <a:buChar char="•"/>
              <a:defRPr/>
            </a:pPr>
            <a:r>
              <a:rPr lang="en-US" sz="2400" dirty="0">
                <a:solidFill>
                  <a:srgbClr val="CC0000"/>
                </a:solidFill>
                <a:effectLst>
                  <a:outerShdw blurRad="38100" dist="38100" dir="2700000" algn="tl">
                    <a:srgbClr val="000000"/>
                  </a:outerShdw>
                </a:effectLst>
              </a:rPr>
              <a:t>Basic elements </a:t>
            </a:r>
            <a:r>
              <a:rPr lang="en-US" sz="2400" dirty="0"/>
              <a:t>of all papers include an introduction, body, and conclusion.</a:t>
            </a:r>
          </a:p>
          <a:p>
            <a:pPr eaLnBrk="1" hangingPunct="1">
              <a:buFont typeface="Arial" charset="0"/>
              <a:buChar char="•"/>
              <a:defRPr/>
            </a:pPr>
            <a:r>
              <a:rPr lang="en-US" sz="2400" dirty="0">
                <a:solidFill>
                  <a:srgbClr val="CC0000"/>
                </a:solidFill>
                <a:effectLst>
                  <a:outerShdw blurRad="38100" dist="38100" dir="2700000" algn="tl">
                    <a:srgbClr val="000000"/>
                  </a:outerShdw>
                </a:effectLst>
              </a:rPr>
              <a:t>Edit and proof read,</a:t>
            </a:r>
            <a:r>
              <a:rPr lang="en-US" sz="2400" dirty="0"/>
              <a:t> check for words that spell-check will not pick up.</a:t>
            </a:r>
          </a:p>
          <a:p>
            <a:pPr eaLnBrk="1" hangingPunct="1">
              <a:lnSpc>
                <a:spcPct val="80000"/>
              </a:lnSpc>
              <a:buClr>
                <a:schemeClr val="tx1"/>
              </a:buClr>
              <a:buFont typeface="Arial" charset="0"/>
              <a:buChar char="•"/>
              <a:defRPr/>
            </a:pPr>
            <a:r>
              <a:rPr lang="en-US" sz="2400" dirty="0">
                <a:solidFill>
                  <a:srgbClr val="CC0000"/>
                </a:solidFill>
                <a:effectLst>
                  <a:outerShdw blurRad="38100" dist="38100" dir="2700000" algn="tl">
                    <a:srgbClr val="000000"/>
                  </a:outerShdw>
                </a:effectLst>
              </a:rPr>
              <a:t>APA preferred Font:  </a:t>
            </a:r>
            <a:r>
              <a:rPr lang="en-US" sz="2400" dirty="0"/>
              <a:t>Times New Roman, 12 point.</a:t>
            </a:r>
          </a:p>
          <a:p>
            <a:pPr eaLnBrk="1" hangingPunct="1">
              <a:buFont typeface="Arial" charset="0"/>
              <a:buChar char="•"/>
              <a:defRPr/>
            </a:pPr>
            <a:r>
              <a:rPr lang="en-US" sz="2400" dirty="0"/>
              <a:t>Watch for </a:t>
            </a:r>
            <a:r>
              <a:rPr lang="en-US" sz="2400" dirty="0">
                <a:solidFill>
                  <a:srgbClr val="CC0000"/>
                </a:solidFill>
                <a:effectLst>
                  <a:outerShdw blurRad="38100" dist="38100" dir="2700000" algn="tl">
                    <a:srgbClr val="000000"/>
                  </a:outerShdw>
                </a:effectLst>
              </a:rPr>
              <a:t>long paragraphs</a:t>
            </a:r>
            <a:r>
              <a:rPr lang="en-US" sz="2400" dirty="0"/>
              <a:t> and run on sentences.</a:t>
            </a:r>
          </a:p>
          <a:p>
            <a:pPr eaLnBrk="1" fontAlgn="auto" hangingPunct="1">
              <a:lnSpc>
                <a:spcPct val="90000"/>
              </a:lnSpc>
              <a:spcAft>
                <a:spcPts val="0"/>
              </a:spcAft>
              <a:defRPr/>
            </a:pPr>
            <a:r>
              <a:rPr lang="en-US" sz="2400" dirty="0">
                <a:solidFill>
                  <a:srgbClr val="CC0000"/>
                </a:solidFill>
                <a:effectLst>
                  <a:outerShdw blurRad="38100" dist="38100" dir="2700000" algn="tl">
                    <a:srgbClr val="000000"/>
                  </a:outerShdw>
                </a:effectLst>
              </a:rPr>
              <a:t>One space</a:t>
            </a:r>
            <a:r>
              <a:rPr lang="en-US" sz="2400" dirty="0"/>
              <a:t> after a period, or any punctuation. </a:t>
            </a:r>
          </a:p>
          <a:p>
            <a:pPr eaLnBrk="1" fontAlgn="auto" hangingPunct="1">
              <a:lnSpc>
                <a:spcPct val="90000"/>
              </a:lnSpc>
              <a:spcAft>
                <a:spcPts val="0"/>
              </a:spcAft>
              <a:defRPr/>
            </a:pPr>
            <a:r>
              <a:rPr lang="en-US" sz="2400" dirty="0">
                <a:solidFill>
                  <a:srgbClr val="CC0000"/>
                </a:solidFill>
                <a:effectLst>
                  <a:outerShdw blurRad="38100" dist="38100" dir="2700000" algn="tl">
                    <a:srgbClr val="000000"/>
                  </a:outerShdw>
                </a:effectLst>
              </a:rPr>
              <a:t>Indent </a:t>
            </a:r>
            <a:r>
              <a:rPr lang="en-US" sz="2400" dirty="0"/>
              <a:t>paragraphs 5-7 spaces.</a:t>
            </a:r>
          </a:p>
          <a:p>
            <a:pPr eaLnBrk="1" hangingPunct="1">
              <a:buFont typeface="Arial" charset="0"/>
              <a:buChar char="•"/>
              <a:defRPr/>
            </a:pPr>
            <a:r>
              <a:rPr lang="en-US" sz="2400" dirty="0"/>
              <a:t>The </a:t>
            </a:r>
            <a:r>
              <a:rPr lang="en-US" sz="2400" dirty="0">
                <a:solidFill>
                  <a:srgbClr val="CC0000"/>
                </a:solidFill>
                <a:effectLst>
                  <a:outerShdw blurRad="38100" dist="38100" dir="2700000" algn="tl">
                    <a:srgbClr val="000000"/>
                  </a:outerShdw>
                </a:effectLst>
              </a:rPr>
              <a:t>proper reference page format</a:t>
            </a:r>
            <a:r>
              <a:rPr lang="en-US" sz="2400" dirty="0"/>
              <a:t>  is  a hanging indent.</a:t>
            </a:r>
          </a:p>
          <a:p>
            <a:pPr eaLnBrk="1" hangingPunct="1">
              <a:lnSpc>
                <a:spcPct val="90000"/>
              </a:lnSpc>
              <a:buFont typeface="Arial" charset="0"/>
              <a:buChar char="•"/>
              <a:defRPr/>
            </a:pPr>
            <a:r>
              <a:rPr lang="en-US" sz="2400" dirty="0">
                <a:solidFill>
                  <a:srgbClr val="CC0000"/>
                </a:solidFill>
                <a:effectLst>
                  <a:outerShdw blurRad="38100" dist="38100" dir="2700000" algn="tl">
                    <a:srgbClr val="000000"/>
                  </a:outerShdw>
                </a:effectLst>
              </a:rPr>
              <a:t>Everything is double spaced</a:t>
            </a:r>
            <a:r>
              <a:rPr lang="en-US" sz="2400" dirty="0"/>
              <a:t> – this includes quotes &amp; reference page.</a:t>
            </a:r>
          </a:p>
          <a:p>
            <a:pPr eaLnBrk="1" fontAlgn="auto" hangingPunct="1">
              <a:lnSpc>
                <a:spcPct val="90000"/>
              </a:lnSpc>
              <a:spcAft>
                <a:spcPts val="0"/>
              </a:spcAft>
              <a:defRPr/>
            </a:pPr>
            <a:r>
              <a:rPr lang="en-US" sz="2400" dirty="0">
                <a:solidFill>
                  <a:srgbClr val="CC0000"/>
                </a:solidFill>
                <a:effectLst>
                  <a:outerShdw blurRad="38100" dist="38100" dir="2700000" algn="tl">
                    <a:srgbClr val="000000"/>
                  </a:outerShdw>
                </a:effectLst>
              </a:rPr>
              <a:t>Give credit</a:t>
            </a:r>
            <a:r>
              <a:rPr lang="en-US" sz="2400" dirty="0"/>
              <a:t> where credit is due. You must cite the source of   information in the body of  your paper (Author, date, &amp; page number for direct quotations), not just direct quotes require citation.</a:t>
            </a:r>
          </a:p>
          <a:p>
            <a:pPr eaLnBrk="1" hangingPunct="1">
              <a:lnSpc>
                <a:spcPct val="80000"/>
              </a:lnSpc>
              <a:spcBef>
                <a:spcPct val="50000"/>
              </a:spcBef>
              <a:buClr>
                <a:schemeClr val="tx1"/>
              </a:buClr>
              <a:buFont typeface="Arial" charset="0"/>
              <a:buChar char="•"/>
              <a:defRPr/>
            </a:pPr>
            <a:r>
              <a:rPr lang="en-US" sz="2400" dirty="0">
                <a:solidFill>
                  <a:srgbClr val="CC0000"/>
                </a:solidFill>
                <a:effectLst>
                  <a:outerShdw blurRad="38100" dist="38100" dir="2700000" algn="tl">
                    <a:srgbClr val="000000"/>
                  </a:outerShdw>
                </a:effectLst>
              </a:rPr>
              <a:t>Margins </a:t>
            </a:r>
            <a:r>
              <a:rPr lang="en-US" sz="2400" dirty="0"/>
              <a:t>1.0 all around (top, bottom, left and right of every page) - ragged right margin.</a:t>
            </a:r>
          </a:p>
          <a:p>
            <a:pPr eaLnBrk="1" hangingPunct="1">
              <a:lnSpc>
                <a:spcPct val="80000"/>
              </a:lnSpc>
              <a:spcBef>
                <a:spcPct val="50000"/>
              </a:spcBef>
              <a:buClr>
                <a:schemeClr val="tx1"/>
              </a:buClr>
              <a:buFont typeface="Arial" charset="0"/>
              <a:buChar char="•"/>
              <a:defRPr/>
            </a:pPr>
            <a:r>
              <a:rPr lang="en-US" sz="2400" dirty="0">
                <a:solidFill>
                  <a:srgbClr val="CC0000"/>
                </a:solidFill>
                <a:effectLst>
                  <a:outerShdw blurRad="38100" dist="38100" dir="2700000" algn="tl">
                    <a:srgbClr val="000000"/>
                  </a:outerShdw>
                </a:effectLst>
              </a:rPr>
              <a:t>Use numerals </a:t>
            </a:r>
            <a:r>
              <a:rPr lang="en-US" sz="2400" dirty="0"/>
              <a:t>to express numbers 10 and above and words to express numbers below 10.</a:t>
            </a:r>
          </a:p>
          <a:p>
            <a:pPr eaLnBrk="1" hangingPunct="1">
              <a:lnSpc>
                <a:spcPct val="90000"/>
              </a:lnSpc>
              <a:buFont typeface="Arial" charset="0"/>
              <a:buChar char="•"/>
              <a:defRPr/>
            </a:pPr>
            <a:endParaRPr lang="en-US" sz="2400" dirty="0"/>
          </a:p>
          <a:p>
            <a:pPr eaLnBrk="1" hangingPunct="1">
              <a:lnSpc>
                <a:spcPct val="90000"/>
              </a:lnSpc>
              <a:buFont typeface="Arial" charset="0"/>
              <a:buChar char="•"/>
              <a:defRPr/>
            </a:pPr>
            <a:endParaRPr lang="en-US" sz="2400" dirty="0"/>
          </a:p>
          <a:p>
            <a:pPr eaLnBrk="1" hangingPunct="1">
              <a:buFont typeface="Arial" charset="0"/>
              <a:buNone/>
              <a:defRPr/>
            </a:pPr>
            <a:endParaRPr lang="en-US" dirty="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FFD0AB3-5DD6-4E97-A1B6-15DDECC48276}" type="slidenum">
              <a:rPr lang="en-US" altLang="en-US">
                <a:solidFill>
                  <a:srgbClr val="898989"/>
                </a:solidFill>
              </a:rPr>
              <a:pPr eaLnBrk="1" hangingPunct="1"/>
              <a:t>5</a:t>
            </a:fld>
            <a:endParaRPr lang="en-US" altLang="en-US">
              <a:solidFill>
                <a:srgbClr val="898989"/>
              </a:solidFill>
            </a:endParaRP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0" y="0"/>
            <a:ext cx="6858000" cy="1214438"/>
          </a:xfrm>
          <a:solidFill>
            <a:schemeClr val="tx2">
              <a:lumMod val="60000"/>
              <a:lumOff val="40000"/>
            </a:schemeClr>
          </a:solidFill>
        </p:spPr>
        <p:txBody>
          <a:bodyPr rtlCol="0">
            <a:normAutofit/>
          </a:bodyPr>
          <a:lstStyle/>
          <a:p>
            <a:pPr eaLnBrk="1" fontAlgn="auto" hangingPunct="1">
              <a:spcAft>
                <a:spcPts val="0"/>
              </a:spcAft>
              <a:defRPr/>
            </a:pPr>
            <a:r>
              <a:rPr lang="en-US" dirty="0"/>
              <a:t>Title Page</a:t>
            </a:r>
          </a:p>
        </p:txBody>
      </p:sp>
      <p:sp>
        <p:nvSpPr>
          <p:cNvPr id="7171" name="Rectangle 3"/>
          <p:cNvSpPr>
            <a:spLocks noGrp="1" noChangeArrowheads="1"/>
          </p:cNvSpPr>
          <p:nvPr>
            <p:ph idx="1"/>
          </p:nvPr>
        </p:nvSpPr>
        <p:spPr>
          <a:xfrm>
            <a:off x="342900" y="1625600"/>
            <a:ext cx="6172200" cy="5689600"/>
          </a:xfrm>
        </p:spPr>
        <p:txBody>
          <a:bodyPr/>
          <a:lstStyle/>
          <a:p>
            <a:pPr eaLnBrk="1" hangingPunct="1">
              <a:lnSpc>
                <a:spcPct val="90000"/>
              </a:lnSpc>
            </a:pPr>
            <a:r>
              <a:rPr lang="en-US" altLang="en-US" sz="2800"/>
              <a:t>The title page includes: title, running head, author’s name, and institutional affiliation.</a:t>
            </a:r>
          </a:p>
          <a:p>
            <a:pPr eaLnBrk="1" hangingPunct="1">
              <a:lnSpc>
                <a:spcPct val="90000"/>
              </a:lnSpc>
            </a:pPr>
            <a:endParaRPr lang="en-US" altLang="en-US" sz="2800"/>
          </a:p>
          <a:p>
            <a:pPr eaLnBrk="1" hangingPunct="1">
              <a:lnSpc>
                <a:spcPct val="90000"/>
              </a:lnSpc>
            </a:pPr>
            <a:r>
              <a:rPr lang="en-US" altLang="en-US" sz="2800"/>
              <a:t>Page numbers start with the title page (page one) by setting the header feature in your software.</a:t>
            </a:r>
          </a:p>
          <a:p>
            <a:pPr eaLnBrk="1" hangingPunct="1">
              <a:lnSpc>
                <a:spcPct val="90000"/>
              </a:lnSpc>
            </a:pPr>
            <a:endParaRPr lang="en-US" altLang="en-US" sz="2800"/>
          </a:p>
          <a:p>
            <a:pPr eaLnBrk="1" hangingPunct="1">
              <a:lnSpc>
                <a:spcPct val="90000"/>
              </a:lnSpc>
            </a:pPr>
            <a:r>
              <a:rPr lang="en-US" altLang="en-US" sz="2800"/>
              <a:t> Header includes 2 or 3 words from title, then 5 spaces and page number. </a:t>
            </a:r>
          </a:p>
          <a:p>
            <a:pPr eaLnBrk="1" hangingPunct="1">
              <a:lnSpc>
                <a:spcPct val="90000"/>
              </a:lnSpc>
              <a:buFontTx/>
              <a:buNone/>
            </a:pPr>
            <a:endParaRPr lang="en-US" altLang="en-US" sz="2800"/>
          </a:p>
          <a:p>
            <a:pPr eaLnBrk="1" hangingPunct="1">
              <a:lnSpc>
                <a:spcPct val="90000"/>
              </a:lnSpc>
            </a:pPr>
            <a:r>
              <a:rPr lang="en-US" altLang="en-US" sz="2800"/>
              <a:t>See example of a title page in APA manual (6</a:t>
            </a:r>
            <a:r>
              <a:rPr lang="en-US" altLang="en-US" sz="2800" baseline="30000"/>
              <a:t>th</a:t>
            </a:r>
            <a:r>
              <a:rPr lang="en-US" altLang="en-US" sz="2800"/>
              <a:t> ed.) page 41.</a:t>
            </a:r>
          </a:p>
          <a:p>
            <a:pPr eaLnBrk="1" hangingPunct="1">
              <a:lnSpc>
                <a:spcPct val="90000"/>
              </a:lnSpc>
            </a:pPr>
            <a:endParaRPr lang="en-US" altLang="en-US" sz="2800"/>
          </a:p>
        </p:txBody>
      </p:sp>
      <p:sp>
        <p:nvSpPr>
          <p:cNvPr id="6" name="Date Placeholder 3"/>
          <p:cNvSpPr>
            <a:spLocks noGrp="1"/>
          </p:cNvSpPr>
          <p:nvPr>
            <p:ph type="dt" sz="quarter" idx="10"/>
          </p:nvPr>
        </p:nvSpPr>
        <p:spPr/>
        <p:txBody>
          <a:bodyPr/>
          <a:lstStyle/>
          <a:p>
            <a:pPr>
              <a:defRPr/>
            </a:pPr>
            <a:fld id="{C9021227-7878-4CC5-8422-0113E81BFE8A}" type="datetime1">
              <a:rPr lang="en-US"/>
              <a:pPr>
                <a:defRPr/>
              </a:pPr>
              <a:t>8/9/2016</a:t>
            </a:fld>
            <a:endParaRPr lang="en-US"/>
          </a:p>
        </p:txBody>
      </p:sp>
      <p:sp>
        <p:nvSpPr>
          <p:cNvPr id="8"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E2613F9-8E33-4BE8-9C85-E5D01D23E17A}" type="slidenum">
              <a:rPr lang="en-US" altLang="en-US">
                <a:solidFill>
                  <a:srgbClr val="898989"/>
                </a:solidFill>
              </a:rPr>
              <a:pPr eaLnBrk="1" hangingPunct="1"/>
              <a:t>6</a:t>
            </a:fld>
            <a:endParaRPr lang="en-US" altLang="en-US">
              <a:solidFill>
                <a:srgbClr val="898989"/>
              </a:solidFill>
            </a:endParaRPr>
          </a:p>
        </p:txBody>
      </p:sp>
      <p:sp>
        <p:nvSpPr>
          <p:cNvPr id="7174" name="Text Box 4"/>
          <p:cNvSpPr txBox="1">
            <a:spLocks noChangeArrowheads="1"/>
          </p:cNvSpPr>
          <p:nvPr/>
        </p:nvSpPr>
        <p:spPr bwMode="auto">
          <a:xfrm>
            <a:off x="3108325" y="796766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Tahoma" panose="020B0604030504040204" pitchFamily="34" charset="0"/>
            </a:endParaRPr>
          </a:p>
        </p:txBody>
      </p:sp>
      <p:sp>
        <p:nvSpPr>
          <p:cNvPr id="7175" name="Text Box 5"/>
          <p:cNvSpPr txBox="1">
            <a:spLocks noChangeArrowheads="1"/>
          </p:cNvSpPr>
          <p:nvPr/>
        </p:nvSpPr>
        <p:spPr bwMode="auto">
          <a:xfrm>
            <a:off x="2800350" y="7721600"/>
            <a:ext cx="26622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a:latin typeface="Tahoma" panose="020B0604030504040204" pitchFamily="34" charset="0"/>
              </a:rPr>
              <a:t>(APA, 2009, p. 229-230)</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4386" name="Rectangle 2"/>
          <p:cNvSpPr>
            <a:spLocks noGrp="1" noChangeArrowheads="1"/>
          </p:cNvSpPr>
          <p:nvPr>
            <p:ph type="title"/>
          </p:nvPr>
        </p:nvSpPr>
        <p:spPr>
          <a:xfrm>
            <a:off x="214313" y="1428750"/>
            <a:ext cx="6308725" cy="5143500"/>
          </a:xfrm>
        </p:spPr>
        <p:txBody>
          <a:bodyPr rtlCol="0">
            <a:normAutofit fontScale="90000"/>
          </a:bodyPr>
          <a:lstStyle/>
          <a:p>
            <a:pPr algn="l" eaLnBrk="1" fontAlgn="auto" hangingPunct="1">
              <a:spcAft>
                <a:spcPts val="0"/>
              </a:spcAft>
              <a:defRPr/>
            </a:pPr>
            <a:br>
              <a:rPr lang="en-US" sz="4000" dirty="0"/>
            </a:br>
            <a:br>
              <a:rPr lang="en-US" sz="4000" dirty="0"/>
            </a:br>
            <a:br>
              <a:rPr lang="en-US" sz="4000" dirty="0"/>
            </a:br>
            <a:br>
              <a:rPr lang="en-US" sz="4000" dirty="0"/>
            </a:br>
            <a:r>
              <a:rPr lang="en-US" sz="3600" dirty="0"/>
              <a:t>Think of headings as an outline. </a:t>
            </a:r>
            <a:br>
              <a:rPr lang="en-US" sz="3600" dirty="0"/>
            </a:br>
            <a:br>
              <a:rPr lang="en-US" sz="3600" dirty="0"/>
            </a:br>
            <a:r>
              <a:rPr lang="en-US" sz="3600" dirty="0"/>
              <a:t>Headings helps the writer organize  ideas. </a:t>
            </a:r>
            <a:br>
              <a:rPr lang="en-US" sz="3600" dirty="0"/>
            </a:br>
            <a:br>
              <a:rPr lang="en-US" sz="3600" dirty="0"/>
            </a:br>
            <a:r>
              <a:rPr lang="en-US" sz="3600" dirty="0"/>
              <a:t>Headings help the reader anticipate key points and track the development of your paper.</a:t>
            </a:r>
            <a:br>
              <a:rPr lang="en-US" sz="3600" dirty="0"/>
            </a:br>
            <a:br>
              <a:rPr lang="en-US" sz="3600" dirty="0"/>
            </a:br>
            <a:r>
              <a:rPr lang="en-US" sz="3600" dirty="0">
                <a:solidFill>
                  <a:srgbClr val="CC0000"/>
                </a:solidFill>
              </a:rPr>
              <a:t>Most</a:t>
            </a:r>
            <a:r>
              <a:rPr lang="en-US" sz="3600" dirty="0"/>
              <a:t> papers and dissertations will only need three levels of headings, i.e., Levels 1, 3, and 4.</a:t>
            </a:r>
            <a:br>
              <a:rPr lang="en-US" sz="3600" dirty="0"/>
            </a:br>
            <a:r>
              <a:rPr lang="en-US" sz="4000" dirty="0"/>
              <a:t>  </a:t>
            </a:r>
            <a:br>
              <a:rPr lang="en-US" sz="4000" dirty="0"/>
            </a:br>
            <a:r>
              <a:rPr lang="en-US" sz="1800" dirty="0"/>
              <a:t> </a:t>
            </a:r>
          </a:p>
        </p:txBody>
      </p:sp>
      <p:sp>
        <p:nvSpPr>
          <p:cNvPr id="3" name="Date Placeholder 3"/>
          <p:cNvSpPr>
            <a:spLocks noGrp="1"/>
          </p:cNvSpPr>
          <p:nvPr>
            <p:ph type="dt" sz="quarter" idx="10"/>
          </p:nvPr>
        </p:nvSpPr>
        <p:spPr/>
        <p:txBody>
          <a:bodyPr/>
          <a:lstStyle/>
          <a:p>
            <a:pPr>
              <a:defRPr/>
            </a:pPr>
            <a:fld id="{E561A04D-00D4-44E6-B997-8947BBD8D1D5}" type="datetime1">
              <a:rPr lang="en-US"/>
              <a:pPr>
                <a:defRPr/>
              </a:pPr>
              <a:t>8/9/2016</a:t>
            </a:fld>
            <a:endParaRPr lang="en-US" dirty="0"/>
          </a:p>
        </p:txBody>
      </p:sp>
      <p:sp>
        <p:nvSpPr>
          <p:cNvPr id="5" name="Slide Number Placeholder 5"/>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74F315A9-2CB2-4DE0-85EC-D50F5B699F2A}" type="slidenum">
              <a:rPr lang="en-US" altLang="en-US">
                <a:solidFill>
                  <a:srgbClr val="898989"/>
                </a:solidFill>
              </a:rPr>
              <a:pPr eaLnBrk="1" hangingPunct="1"/>
              <a:t>7</a:t>
            </a:fld>
            <a:endParaRPr lang="en-US" altLang="en-US">
              <a:solidFill>
                <a:srgbClr val="898989"/>
              </a:solidFill>
            </a:endParaRPr>
          </a:p>
        </p:txBody>
      </p:sp>
      <p:sp>
        <p:nvSpPr>
          <p:cNvPr id="6" name="TextBox 5"/>
          <p:cNvSpPr txBox="1"/>
          <p:nvPr/>
        </p:nvSpPr>
        <p:spPr>
          <a:xfrm>
            <a:off x="0" y="0"/>
            <a:ext cx="6858000" cy="769938"/>
          </a:xfrm>
          <a:prstGeom prst="rect">
            <a:avLst/>
          </a:prstGeom>
          <a:solidFill>
            <a:schemeClr val="tx2">
              <a:lumMod val="60000"/>
              <a:lumOff val="40000"/>
            </a:schemeClr>
          </a:solidFill>
        </p:spPr>
        <p:txBody>
          <a:bodyPr>
            <a:spAutoFit/>
          </a:bodyPr>
          <a:lstStyle/>
          <a:p>
            <a:pPr algn="ctr">
              <a:defRPr/>
            </a:pPr>
            <a:r>
              <a:rPr lang="en-US" sz="4400" dirty="0">
                <a:latin typeface="+mj-lt"/>
                <a:ea typeface="+mj-ea"/>
                <a:cs typeface="+mj-cs"/>
              </a:rPr>
              <a:t>Headings</a:t>
            </a:r>
          </a:p>
        </p:txBody>
      </p:sp>
      <p:sp>
        <p:nvSpPr>
          <p:cNvPr id="8198" name="TextBox 6"/>
          <p:cNvSpPr txBox="1">
            <a:spLocks noChangeArrowheads="1"/>
          </p:cNvSpPr>
          <p:nvPr/>
        </p:nvSpPr>
        <p:spPr bwMode="auto">
          <a:xfrm>
            <a:off x="2714625" y="8643938"/>
            <a:ext cx="27146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t>(APA, 2009, pp. 62-63)</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4976C0BB-6ADE-4D21-95F4-F4A80BA22E5E}" type="slidenum">
              <a:rPr lang="en-US" altLang="en-US">
                <a:solidFill>
                  <a:srgbClr val="898989"/>
                </a:solidFill>
              </a:rPr>
              <a:pPr eaLnBrk="1" hangingPunct="1"/>
              <a:t>8</a:t>
            </a:fld>
            <a:endParaRPr lang="en-US" altLang="en-US">
              <a:solidFill>
                <a:srgbClr val="898989"/>
              </a:solidFill>
            </a:endParaRPr>
          </a:p>
        </p:txBody>
      </p:sp>
      <p:sp>
        <p:nvSpPr>
          <p:cNvPr id="6" name="Rectangle 2"/>
          <p:cNvSpPr>
            <a:spLocks noGrp="1" noChangeArrowheads="1"/>
          </p:cNvSpPr>
          <p:nvPr>
            <p:ph type="title"/>
          </p:nvPr>
        </p:nvSpPr>
        <p:spPr>
          <a:xfrm>
            <a:off x="0" y="0"/>
            <a:ext cx="6858000" cy="1214438"/>
          </a:xfrm>
          <a:solidFill>
            <a:schemeClr val="tx2">
              <a:lumMod val="60000"/>
              <a:lumOff val="40000"/>
            </a:schemeClr>
          </a:solidFill>
        </p:spPr>
        <p:txBody>
          <a:bodyPr rtlCol="0">
            <a:normAutofit/>
          </a:bodyPr>
          <a:lstStyle/>
          <a:p>
            <a:pPr eaLnBrk="1" fontAlgn="auto" hangingPunct="1">
              <a:spcAft>
                <a:spcPts val="0"/>
              </a:spcAft>
              <a:defRPr/>
            </a:pPr>
            <a:r>
              <a:rPr lang="en-US" dirty="0"/>
              <a:t>Citations</a:t>
            </a:r>
          </a:p>
        </p:txBody>
      </p:sp>
      <p:sp>
        <p:nvSpPr>
          <p:cNvPr id="9221" name="Rectangle 3"/>
          <p:cNvSpPr>
            <a:spLocks noGrp="1" noChangeArrowheads="1"/>
          </p:cNvSpPr>
          <p:nvPr>
            <p:ph idx="1"/>
          </p:nvPr>
        </p:nvSpPr>
        <p:spPr>
          <a:xfrm>
            <a:off x="342900" y="1625600"/>
            <a:ext cx="6172200" cy="5689600"/>
          </a:xfrm>
        </p:spPr>
        <p:txBody>
          <a:bodyPr/>
          <a:lstStyle/>
          <a:p>
            <a:pPr eaLnBrk="1" hangingPunct="1">
              <a:lnSpc>
                <a:spcPct val="90000"/>
              </a:lnSpc>
              <a:buFont typeface="Arial" panose="020B0604020202020204" pitchFamily="34" charset="0"/>
              <a:buNone/>
            </a:pPr>
            <a:r>
              <a:rPr lang="en-US" altLang="en-US" sz="2800"/>
              <a:t>Cite the work of individuals whose ideas, theories, or research have directly influenced your work. You must cite the source of  information in the body of  your paper by providing the author, date, &amp; page number for direct quotations. </a:t>
            </a:r>
          </a:p>
          <a:p>
            <a:pPr eaLnBrk="1" hangingPunct="1">
              <a:lnSpc>
                <a:spcPct val="90000"/>
              </a:lnSpc>
              <a:buFont typeface="Arial" panose="020B0604020202020204" pitchFamily="34" charset="0"/>
              <a:buNone/>
            </a:pPr>
            <a:endParaRPr lang="en-US" altLang="en-US" sz="2800"/>
          </a:p>
          <a:p>
            <a:pPr eaLnBrk="1" hangingPunct="1">
              <a:lnSpc>
                <a:spcPct val="90000"/>
              </a:lnSpc>
            </a:pPr>
            <a:r>
              <a:rPr lang="en-US" altLang="en-US" sz="2800"/>
              <a:t>Properly cited sources add to the researcher’s credibility.</a:t>
            </a:r>
          </a:p>
          <a:p>
            <a:pPr eaLnBrk="1" hangingPunct="1">
              <a:lnSpc>
                <a:spcPct val="90000"/>
              </a:lnSpc>
            </a:pPr>
            <a:r>
              <a:rPr lang="en-US" altLang="en-US" sz="2800"/>
              <a:t>Paraphrased information also require a citation.</a:t>
            </a:r>
          </a:p>
          <a:p>
            <a:pPr eaLnBrk="1" hangingPunct="1">
              <a:lnSpc>
                <a:spcPct val="90000"/>
              </a:lnSpc>
            </a:pPr>
            <a:r>
              <a:rPr lang="en-US" altLang="en-US" sz="2800"/>
              <a:t>The next few slides provides examples of in-text citations.</a:t>
            </a:r>
          </a:p>
          <a:p>
            <a:pPr eaLnBrk="1" hangingPunct="1">
              <a:lnSpc>
                <a:spcPct val="90000"/>
              </a:lnSpc>
              <a:buFont typeface="Arial" panose="020B0604020202020204" pitchFamily="34" charset="0"/>
              <a:buNone/>
            </a:pPr>
            <a:endParaRPr lang="en-US" altLang="en-US" sz="2800"/>
          </a:p>
        </p:txBody>
      </p:sp>
      <p:sp>
        <p:nvSpPr>
          <p:cNvPr id="8" name="Date Placeholder 3"/>
          <p:cNvSpPr txBox="1">
            <a:spLocks/>
          </p:cNvSpPr>
          <p:nvPr/>
        </p:nvSpPr>
        <p:spPr>
          <a:xfrm>
            <a:off x="342900" y="8475663"/>
            <a:ext cx="1600200" cy="485775"/>
          </a:xfrm>
          <a:prstGeom prst="rect">
            <a:avLst/>
          </a:prstGeom>
        </p:spPr>
        <p:txBody>
          <a:bodyPr anchor="ctr"/>
          <a:lstStyle/>
          <a:p>
            <a:pPr>
              <a:defRPr/>
            </a:pPr>
            <a:fld id="{C9021227-7878-4CC5-8422-0113E81BFE8A}" type="datetime1">
              <a:rPr lang="en-US" sz="1200">
                <a:solidFill>
                  <a:schemeClr val="tx1">
                    <a:tint val="75000"/>
                  </a:schemeClr>
                </a:solidFill>
                <a:latin typeface="Arial" charset="0"/>
                <a:cs typeface="Arial" charset="0"/>
              </a:rPr>
              <a:pPr>
                <a:defRPr/>
              </a:pPr>
              <a:t>8/9/2016</a:t>
            </a:fld>
            <a:endParaRPr lang="en-US" sz="1200">
              <a:solidFill>
                <a:schemeClr val="tx1">
                  <a:tint val="75000"/>
                </a:schemeClr>
              </a:solidFill>
              <a:latin typeface="Arial" charset="0"/>
              <a:cs typeface="Arial" charset="0"/>
            </a:endParaRPr>
          </a:p>
        </p:txBody>
      </p:sp>
      <p:sp>
        <p:nvSpPr>
          <p:cNvPr id="9" name="Slide Number Placeholder 5"/>
          <p:cNvSpPr txBox="1">
            <a:spLocks/>
          </p:cNvSpPr>
          <p:nvPr/>
        </p:nvSpPr>
        <p:spPr>
          <a:xfrm>
            <a:off x="4914900" y="8475663"/>
            <a:ext cx="1600200" cy="485775"/>
          </a:xfrm>
          <a:prstGeom prst="rect">
            <a:avLst/>
          </a:prstGeom>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C2DBA11F-F16F-4094-88D0-DA975E101F63}" type="slidenum">
              <a:rPr lang="en-US" altLang="en-US" sz="1200">
                <a:solidFill>
                  <a:srgbClr val="898989"/>
                </a:solidFill>
              </a:rPr>
              <a:pPr algn="r" eaLnBrk="1" hangingPunct="1"/>
              <a:t>8</a:t>
            </a:fld>
            <a:endParaRPr lang="en-US" altLang="en-US" sz="1200">
              <a:solidFill>
                <a:srgbClr val="898989"/>
              </a:solidFill>
            </a:endParaRPr>
          </a:p>
        </p:txBody>
      </p:sp>
      <p:sp>
        <p:nvSpPr>
          <p:cNvPr id="9224" name="Text Box 4"/>
          <p:cNvSpPr txBox="1">
            <a:spLocks noChangeArrowheads="1"/>
          </p:cNvSpPr>
          <p:nvPr/>
        </p:nvSpPr>
        <p:spPr bwMode="auto">
          <a:xfrm>
            <a:off x="3108325" y="796766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Tahoma" panose="020B0604030504040204" pitchFamily="34" charset="0"/>
            </a:endParaRPr>
          </a:p>
        </p:txBody>
      </p:sp>
      <p:sp>
        <p:nvSpPr>
          <p:cNvPr id="9225" name="TextBox 11"/>
          <p:cNvSpPr txBox="1">
            <a:spLocks noChangeArrowheads="1"/>
          </p:cNvSpPr>
          <p:nvPr/>
        </p:nvSpPr>
        <p:spPr bwMode="auto">
          <a:xfrm>
            <a:off x="1571625" y="8215313"/>
            <a:ext cx="3286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a:latin typeface="Tahoma" panose="020B0604030504040204" pitchFamily="34" charset="0"/>
              </a:rPr>
              <a:t>(APA, 2009, pp. 169-179)</a:t>
            </a:r>
          </a:p>
          <a:p>
            <a:pPr eaLnBrk="1" hangingPunct="1"/>
            <a:endParaRPr lang="en-US" altLang="en-US"/>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DFC2DB53-55CF-4954-81CE-081FF3815F7F}" type="datetime1">
              <a:rPr lang="en-US" smtClean="0"/>
              <a:pPr>
                <a:defRPr/>
              </a:pPr>
              <a:t>8/9/2016</a:t>
            </a:fld>
            <a:endParaRPr lang="en-US"/>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0C9EF3E-2433-4B06-A26B-159744C2208C}" type="slidenum">
              <a:rPr lang="en-US" altLang="en-US">
                <a:solidFill>
                  <a:srgbClr val="898989"/>
                </a:solidFill>
              </a:rPr>
              <a:pPr eaLnBrk="1" hangingPunct="1"/>
              <a:t>9</a:t>
            </a:fld>
            <a:endParaRPr lang="en-US" altLang="en-US">
              <a:solidFill>
                <a:srgbClr val="898989"/>
              </a:solidFill>
            </a:endParaRPr>
          </a:p>
        </p:txBody>
      </p:sp>
      <p:sp>
        <p:nvSpPr>
          <p:cNvPr id="6" name="Rectangle 2"/>
          <p:cNvSpPr txBox="1">
            <a:spLocks noChangeArrowheads="1"/>
          </p:cNvSpPr>
          <p:nvPr/>
        </p:nvSpPr>
        <p:spPr bwMode="auto">
          <a:xfrm>
            <a:off x="0" y="0"/>
            <a:ext cx="6858000" cy="1214438"/>
          </a:xfrm>
          <a:prstGeom prst="rect">
            <a:avLst/>
          </a:prstGeom>
          <a:solidFill>
            <a:schemeClr val="tx2">
              <a:lumMod val="60000"/>
              <a:lumOff val="40000"/>
            </a:schemeClr>
          </a:solidFill>
          <a:ln w="9525">
            <a:noFill/>
            <a:miter lim="800000"/>
            <a:headEnd/>
            <a:tailEnd/>
          </a:ln>
        </p:spPr>
        <p:txBody>
          <a:bodyPr anchor="ctr">
            <a:normAutofit/>
          </a:bodyPr>
          <a:lstStyle/>
          <a:p>
            <a:pPr algn="ctr" fontAlgn="auto">
              <a:spcAft>
                <a:spcPts val="0"/>
              </a:spcAft>
              <a:defRPr/>
            </a:pPr>
            <a:r>
              <a:rPr lang="en-US" sz="4400" dirty="0">
                <a:latin typeface="+mj-lt"/>
                <a:ea typeface="+mj-ea"/>
                <a:cs typeface="+mj-cs"/>
              </a:rPr>
              <a:t>How to Cite Short Quotes</a:t>
            </a:r>
          </a:p>
        </p:txBody>
      </p:sp>
      <p:sp>
        <p:nvSpPr>
          <p:cNvPr id="7" name="Rectangle 3"/>
          <p:cNvSpPr txBox="1">
            <a:spLocks noChangeArrowheads="1"/>
          </p:cNvSpPr>
          <p:nvPr/>
        </p:nvSpPr>
        <p:spPr bwMode="auto">
          <a:xfrm>
            <a:off x="342900" y="1571625"/>
            <a:ext cx="6086475" cy="5743575"/>
          </a:xfrm>
          <a:prstGeom prst="rect">
            <a:avLst/>
          </a:prstGeom>
          <a:noFill/>
          <a:ln w="9525">
            <a:noFill/>
            <a:miter lim="800000"/>
            <a:headEnd/>
            <a:tailEnd/>
          </a:ln>
        </p:spPr>
        <p:txBody>
          <a:bodyPr/>
          <a:lstStyle/>
          <a:p>
            <a:pPr marL="609600" indent="-609600">
              <a:lnSpc>
                <a:spcPct val="90000"/>
              </a:lnSpc>
              <a:buFont typeface="Arial" pitchFamily="34" charset="0"/>
              <a:buChar char="•"/>
              <a:defRPr/>
            </a:pPr>
            <a:r>
              <a:rPr lang="en-US" sz="2800" dirty="0">
                <a:latin typeface="+mn-lt"/>
                <a:cs typeface="+mn-cs"/>
              </a:rPr>
              <a:t>Short direct quotes with fewer than 40 words are incorporated into the text and are enclosed by quotation marks.</a:t>
            </a:r>
          </a:p>
          <a:p>
            <a:pPr marL="609600" indent="-609600">
              <a:lnSpc>
                <a:spcPct val="90000"/>
              </a:lnSpc>
              <a:defRPr/>
            </a:pPr>
            <a:r>
              <a:rPr lang="en-US" sz="2800" dirty="0">
                <a:latin typeface="+mn-lt"/>
                <a:cs typeface="+mn-cs"/>
              </a:rPr>
              <a:t> </a:t>
            </a:r>
            <a:r>
              <a:rPr lang="en-US" sz="2800" b="1" dirty="0">
                <a:latin typeface="+mn-lt"/>
                <a:cs typeface="+mn-cs"/>
              </a:rPr>
              <a:t>Example</a:t>
            </a:r>
            <a:r>
              <a:rPr lang="en-US" sz="2800" dirty="0">
                <a:latin typeface="+mn-lt"/>
                <a:cs typeface="+mn-cs"/>
              </a:rPr>
              <a:t>:  “Approximately 27% of the workforce displays poor emotional intelligence” (</a:t>
            </a:r>
            <a:r>
              <a:rPr lang="en-US" sz="2800" dirty="0" err="1">
                <a:latin typeface="+mn-lt"/>
                <a:cs typeface="+mn-cs"/>
              </a:rPr>
              <a:t>Miele</a:t>
            </a:r>
            <a:r>
              <a:rPr lang="en-US" sz="2800" dirty="0">
                <a:latin typeface="+mn-lt"/>
                <a:cs typeface="+mn-cs"/>
              </a:rPr>
              <a:t>, 1993, p. 276).</a:t>
            </a:r>
          </a:p>
          <a:p>
            <a:pPr marL="609600" indent="-609600">
              <a:lnSpc>
                <a:spcPct val="90000"/>
              </a:lnSpc>
              <a:defRPr/>
            </a:pPr>
            <a:endParaRPr lang="en-US" sz="2800" dirty="0">
              <a:latin typeface="+mn-lt"/>
              <a:cs typeface="+mn-cs"/>
            </a:endParaRPr>
          </a:p>
          <a:p>
            <a:pPr marL="609600" indent="-609600">
              <a:lnSpc>
                <a:spcPct val="90000"/>
              </a:lnSpc>
              <a:defRPr/>
            </a:pPr>
            <a:r>
              <a:rPr lang="en-US" sz="2800" b="1" dirty="0">
                <a:latin typeface="+mn-lt"/>
                <a:cs typeface="+mn-cs"/>
              </a:rPr>
              <a:t>Example: </a:t>
            </a:r>
            <a:r>
              <a:rPr lang="en-US" sz="2800" dirty="0" err="1">
                <a:latin typeface="+mn-lt"/>
                <a:cs typeface="+mn-cs"/>
              </a:rPr>
              <a:t>Miele</a:t>
            </a:r>
            <a:r>
              <a:rPr lang="en-US" sz="2800" dirty="0">
                <a:latin typeface="+mn-lt"/>
                <a:cs typeface="+mn-cs"/>
              </a:rPr>
              <a:t> (1993) found that “the placebo effect, which had been verified in previous studies, disappeared when only behaviors were studied in this manner”</a:t>
            </a:r>
          </a:p>
          <a:p>
            <a:pPr marL="609600" indent="-609600">
              <a:lnSpc>
                <a:spcPct val="90000"/>
              </a:lnSpc>
              <a:defRPr/>
            </a:pPr>
            <a:r>
              <a:rPr lang="en-US" sz="2800" dirty="0">
                <a:latin typeface="+mn-lt"/>
                <a:cs typeface="+mn-cs"/>
              </a:rPr>
              <a:t>       (p. 276).</a:t>
            </a:r>
          </a:p>
          <a:p>
            <a:pPr>
              <a:defRPr/>
            </a:pPr>
            <a:r>
              <a:rPr lang="en-US" sz="2800" dirty="0">
                <a:latin typeface="Arial" charset="0"/>
                <a:cs typeface="Arial" charset="0"/>
              </a:rPr>
              <a:t> </a:t>
            </a:r>
          </a:p>
          <a:p>
            <a:pPr>
              <a:defRPr/>
            </a:pPr>
            <a:endParaRPr lang="en-US" sz="2800" dirty="0">
              <a:latin typeface="+mn-lt"/>
              <a:cs typeface="+mn-cs"/>
            </a:endParaRPr>
          </a:p>
        </p:txBody>
      </p:sp>
      <p:sp>
        <p:nvSpPr>
          <p:cNvPr id="8" name="Date Placeholder 3"/>
          <p:cNvSpPr txBox="1">
            <a:spLocks/>
          </p:cNvSpPr>
          <p:nvPr/>
        </p:nvSpPr>
        <p:spPr>
          <a:xfrm>
            <a:off x="342900" y="8475663"/>
            <a:ext cx="1600200" cy="485775"/>
          </a:xfrm>
          <a:prstGeom prst="rect">
            <a:avLst/>
          </a:prstGeom>
        </p:spPr>
        <p:txBody>
          <a:bodyPr anchor="ctr"/>
          <a:lstStyle/>
          <a:p>
            <a:pPr>
              <a:defRPr/>
            </a:pPr>
            <a:fld id="{C9021227-7878-4CC5-8422-0113E81BFE8A}" type="datetime1">
              <a:rPr lang="en-US" sz="1200">
                <a:solidFill>
                  <a:schemeClr val="tx1">
                    <a:tint val="75000"/>
                  </a:schemeClr>
                </a:solidFill>
                <a:latin typeface="Arial" charset="0"/>
                <a:cs typeface="Arial" charset="0"/>
              </a:rPr>
              <a:pPr>
                <a:defRPr/>
              </a:pPr>
              <a:t>8/9/2016</a:t>
            </a:fld>
            <a:endParaRPr lang="en-US" sz="1200">
              <a:solidFill>
                <a:schemeClr val="tx1">
                  <a:tint val="75000"/>
                </a:schemeClr>
              </a:solidFill>
              <a:latin typeface="Arial" charset="0"/>
              <a:cs typeface="Arial" charset="0"/>
            </a:endParaRPr>
          </a:p>
        </p:txBody>
      </p:sp>
      <p:sp>
        <p:nvSpPr>
          <p:cNvPr id="9" name="Slide Number Placeholder 5"/>
          <p:cNvSpPr txBox="1">
            <a:spLocks/>
          </p:cNvSpPr>
          <p:nvPr/>
        </p:nvSpPr>
        <p:spPr>
          <a:xfrm>
            <a:off x="4914900" y="8475663"/>
            <a:ext cx="1600200" cy="485775"/>
          </a:xfrm>
          <a:prstGeom prst="rect">
            <a:avLst/>
          </a:prstGeom>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6ADC464A-6294-4AB6-83A4-9CBDB59DE686}" type="slidenum">
              <a:rPr lang="en-US" altLang="en-US" sz="1200">
                <a:solidFill>
                  <a:srgbClr val="898989"/>
                </a:solidFill>
              </a:rPr>
              <a:pPr algn="r" eaLnBrk="1" hangingPunct="1"/>
              <a:t>9</a:t>
            </a:fld>
            <a:endParaRPr lang="en-US" altLang="en-US" sz="1200">
              <a:solidFill>
                <a:srgbClr val="898989"/>
              </a:solidFill>
            </a:endParaRPr>
          </a:p>
        </p:txBody>
      </p:sp>
      <p:sp>
        <p:nvSpPr>
          <p:cNvPr id="10248" name="Text Box 4"/>
          <p:cNvSpPr txBox="1">
            <a:spLocks noChangeArrowheads="1"/>
          </p:cNvSpPr>
          <p:nvPr/>
        </p:nvSpPr>
        <p:spPr bwMode="auto">
          <a:xfrm>
            <a:off x="3108325" y="7967663"/>
            <a:ext cx="1841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Tahoma" panose="020B0604030504040204" pitchFamily="34" charset="0"/>
            </a:endParaRPr>
          </a:p>
        </p:txBody>
      </p:sp>
      <p:sp>
        <p:nvSpPr>
          <p:cNvPr id="10249" name="Text Box 5"/>
          <p:cNvSpPr txBox="1">
            <a:spLocks noChangeArrowheads="1"/>
          </p:cNvSpPr>
          <p:nvPr/>
        </p:nvSpPr>
        <p:spPr bwMode="auto">
          <a:xfrm>
            <a:off x="2800350" y="7721600"/>
            <a:ext cx="2071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altLang="en-US">
                <a:latin typeface="Tahoma" panose="020B0604030504040204" pitchFamily="34" charset="0"/>
              </a:rPr>
              <a:t>(APA, 2009, p. 92)</a:t>
            </a:r>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2210</TotalTime>
  <Words>1665</Words>
  <Application>Microsoft Office PowerPoint</Application>
  <PresentationFormat>On-screen Show (4:3)</PresentationFormat>
  <Paragraphs>238</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Tahoma</vt:lpstr>
      <vt:lpstr>Office Theme</vt:lpstr>
      <vt:lpstr>APA, 6th Edition Made Easy How A Scholarly Paper Should Look     </vt:lpstr>
      <vt:lpstr>Presentation Overview</vt:lpstr>
      <vt:lpstr>APA Background</vt:lpstr>
      <vt:lpstr>APA Background continued</vt:lpstr>
      <vt:lpstr>Overall Writing Tips</vt:lpstr>
      <vt:lpstr>Title Page</vt:lpstr>
      <vt:lpstr>    Think of headings as an outline.   Headings helps the writer organize  ideas.   Headings help the reader anticipate key points and track the development of your paper.  Most papers and dissertations will only need three levels of headings, i.e., Levels 1, 3, and 4.     </vt:lpstr>
      <vt:lpstr>Citations</vt:lpstr>
      <vt:lpstr>PowerPoint Presentation</vt:lpstr>
      <vt:lpstr> How to Cite Electronic Sources   </vt:lpstr>
      <vt:lpstr>How to Cite Sources With No Author</vt:lpstr>
      <vt:lpstr>Personal Communications</vt:lpstr>
      <vt:lpstr> How to Cite Long Quotes  </vt:lpstr>
      <vt:lpstr>  Reference Formatting</vt:lpstr>
      <vt:lpstr>Sample Reference Page</vt:lpstr>
      <vt:lpstr>Reference Examples</vt:lpstr>
      <vt:lpstr>Reference: No Author </vt:lpstr>
      <vt:lpstr>   No Author, Web Citation</vt:lpstr>
      <vt:lpstr> What is a digital object identifier, or DOI? </vt:lpstr>
      <vt:lpstr>Additional APA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Tips</dc:title>
  <dc:creator>Bea Bourne</dc:creator>
  <cp:lastModifiedBy>Kyle Martin</cp:lastModifiedBy>
  <cp:revision>300</cp:revision>
  <dcterms:created xsi:type="dcterms:W3CDTF">2001-10-13T20:56:31Z</dcterms:created>
  <dcterms:modified xsi:type="dcterms:W3CDTF">2016-08-09T19:37:54Z</dcterms:modified>
</cp:coreProperties>
</file>